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Lato" charset="1" panose="020F0502020204030203"/>
      <p:regular r:id="rId35"/>
    </p:embeddedFont>
    <p:embeddedFont>
      <p:font typeface="Lato Bold" charset="1" panose="020F0502020204030203"/>
      <p:regular r:id="rId36"/>
    </p:embeddedFont>
    <p:embeddedFont>
      <p:font typeface="Lato Italics" charset="1" panose="020F0502020204030203"/>
      <p:regular r:id="rId37"/>
    </p:embeddedFont>
    <p:embeddedFont>
      <p:font typeface="Lato Bold Italics" charset="1" panose="020F0502020204030203"/>
      <p:regular r:id="rId38"/>
    </p:embeddedFont>
    <p:embeddedFont>
      <p:font typeface="Lato Thin" charset="1" panose="020F0502020204030203"/>
      <p:regular r:id="rId39"/>
    </p:embeddedFont>
    <p:embeddedFont>
      <p:font typeface="Lato Thin Italics" charset="1" panose="020F0502020204030203"/>
      <p:regular r:id="rId40"/>
    </p:embeddedFont>
    <p:embeddedFont>
      <p:font typeface="Lato Light" charset="1" panose="020F0502020204030203"/>
      <p:regular r:id="rId41"/>
    </p:embeddedFont>
    <p:embeddedFont>
      <p:font typeface="Lato Light Italics" charset="1" panose="020F0502020204030203"/>
      <p:regular r:id="rId42"/>
    </p:embeddedFont>
    <p:embeddedFont>
      <p:font typeface="Lato Heavy" charset="1" panose="020F0502020204030203"/>
      <p:regular r:id="rId43"/>
    </p:embeddedFont>
    <p:embeddedFont>
      <p:font typeface="Lato Heavy Italics" charset="1" panose="020F0502020204030203"/>
      <p:regular r:id="rId44"/>
    </p:embeddedFont>
    <p:embeddedFont>
      <p:font typeface="Montserrat" charset="1" panose="00000500000000000000"/>
      <p:regular r:id="rId45"/>
    </p:embeddedFont>
    <p:embeddedFont>
      <p:font typeface="Montserrat Bold" charset="1" panose="00000800000000000000"/>
      <p:regular r:id="rId46"/>
    </p:embeddedFont>
    <p:embeddedFont>
      <p:font typeface="Montserrat Italics" charset="1" panose="00000500000000000000"/>
      <p:regular r:id="rId47"/>
    </p:embeddedFont>
    <p:embeddedFont>
      <p:font typeface="Montserrat Bold Italics" charset="1" panose="00000800000000000000"/>
      <p:regular r:id="rId48"/>
    </p:embeddedFont>
    <p:embeddedFont>
      <p:font typeface="Montserrat Thin" charset="1" panose="00000300000000000000"/>
      <p:regular r:id="rId49"/>
    </p:embeddedFont>
    <p:embeddedFont>
      <p:font typeface="Montserrat Thin Italics" charset="1" panose="00000300000000000000"/>
      <p:regular r:id="rId50"/>
    </p:embeddedFont>
    <p:embeddedFont>
      <p:font typeface="Montserrat Extra-Light" charset="1" panose="00000300000000000000"/>
      <p:regular r:id="rId51"/>
    </p:embeddedFont>
    <p:embeddedFont>
      <p:font typeface="Montserrat Extra-Light Italics" charset="1" panose="00000300000000000000"/>
      <p:regular r:id="rId52"/>
    </p:embeddedFont>
    <p:embeddedFont>
      <p:font typeface="Montserrat Light" charset="1" panose="00000400000000000000"/>
      <p:regular r:id="rId53"/>
    </p:embeddedFont>
    <p:embeddedFont>
      <p:font typeface="Montserrat Light Italics" charset="1" panose="00000400000000000000"/>
      <p:regular r:id="rId54"/>
    </p:embeddedFont>
    <p:embeddedFont>
      <p:font typeface="Montserrat Medium" charset="1" panose="00000600000000000000"/>
      <p:regular r:id="rId55"/>
    </p:embeddedFont>
    <p:embeddedFont>
      <p:font typeface="Montserrat Medium Italics" charset="1" panose="00000600000000000000"/>
      <p:regular r:id="rId56"/>
    </p:embeddedFont>
    <p:embeddedFont>
      <p:font typeface="Montserrat Semi-Bold" charset="1" panose="00000700000000000000"/>
      <p:regular r:id="rId57"/>
    </p:embeddedFont>
    <p:embeddedFont>
      <p:font typeface="Montserrat Semi-Bold Italics" charset="1" panose="00000700000000000000"/>
      <p:regular r:id="rId58"/>
    </p:embeddedFont>
    <p:embeddedFont>
      <p:font typeface="Montserrat Ultra-Bold" charset="1" panose="00000900000000000000"/>
      <p:regular r:id="rId59"/>
    </p:embeddedFont>
    <p:embeddedFont>
      <p:font typeface="Montserrat Ultra-Bold Italics" charset="1" panose="00000900000000000000"/>
      <p:regular r:id="rId60"/>
    </p:embeddedFont>
    <p:embeddedFont>
      <p:font typeface="Montserrat Heavy" charset="1" panose="00000A00000000000000"/>
      <p:regular r:id="rId61"/>
    </p:embeddedFont>
    <p:embeddedFont>
      <p:font typeface="Montserrat Heavy Italics" charset="1" panose="00000A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74" Target="slides/slide12.xml" Type="http://schemas.openxmlformats.org/officeDocument/2006/relationships/slide"/><Relationship Id="rId75" Target="slides/slide13.xml" Type="http://schemas.openxmlformats.org/officeDocument/2006/relationships/slide"/><Relationship Id="rId76" Target="slides/slide14.xml" Type="http://schemas.openxmlformats.org/officeDocument/2006/relationships/slide"/><Relationship Id="rId77" Target="slides/slide15.xml" Type="http://schemas.openxmlformats.org/officeDocument/2006/relationships/slide"/><Relationship Id="rId78" Target="slides/slide16.xml" Type="http://schemas.openxmlformats.org/officeDocument/2006/relationships/slide"/><Relationship Id="rId79" Target="slides/slide17.xml" Type="http://schemas.openxmlformats.org/officeDocument/2006/relationships/slide"/><Relationship Id="rId8" Target="fonts/font8.fntdata" Type="http://schemas.openxmlformats.org/officeDocument/2006/relationships/font"/><Relationship Id="rId80" Target="slides/slide18.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F08sUkPf0.mp4" Type="http://schemas.openxmlformats.org/officeDocument/2006/relationships/video"/><Relationship Id="rId4" Target="../media/VAF08sUkPf0.mp4" Type="http://schemas.microsoft.com/office/2007/relationships/media"/><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FFFFF"/>
            </a:solidFill>
            <a:prstDash val="solid"/>
            <a:headEnd type="none" len="sm" w="sm"/>
            <a:tailEnd type="none" len="sm" w="sm"/>
          </a:ln>
        </p:spPr>
      </p:sp>
      <p:sp>
        <p:nvSpPr>
          <p:cNvPr name="TextBox 4" id="4"/>
          <p:cNvSpPr txBox="true"/>
          <p:nvPr/>
        </p:nvSpPr>
        <p:spPr>
          <a:xfrm rot="0">
            <a:off x="1564160" y="5858364"/>
            <a:ext cx="10975754" cy="1035505"/>
          </a:xfrm>
          <a:prstGeom prst="rect">
            <a:avLst/>
          </a:prstGeom>
        </p:spPr>
        <p:txBody>
          <a:bodyPr anchor="t" rtlCol="false" tIns="0" lIns="0" bIns="0" rIns="0">
            <a:spAutoFit/>
          </a:bodyPr>
          <a:lstStyle/>
          <a:p>
            <a:pPr algn="just">
              <a:lnSpc>
                <a:spcPts val="8014"/>
              </a:lnSpc>
            </a:pPr>
            <a:r>
              <a:rPr lang="en-US" sz="7285">
                <a:solidFill>
                  <a:srgbClr val="F5F5F5"/>
                </a:solidFill>
                <a:latin typeface="League Spartan"/>
              </a:rPr>
              <a:t>VITALITY WATCHER</a:t>
            </a:r>
          </a:p>
        </p:txBody>
      </p:sp>
      <p:sp>
        <p:nvSpPr>
          <p:cNvPr name="TextBox 5" id="5"/>
          <p:cNvSpPr txBox="true"/>
          <p:nvPr/>
        </p:nvSpPr>
        <p:spPr>
          <a:xfrm rot="0">
            <a:off x="2136054" y="1337082"/>
            <a:ext cx="4336546" cy="376560"/>
          </a:xfrm>
          <a:prstGeom prst="rect">
            <a:avLst/>
          </a:prstGeom>
        </p:spPr>
        <p:txBody>
          <a:bodyPr anchor="t" rtlCol="false" tIns="0" lIns="0" bIns="0" rIns="0">
            <a:spAutoFit/>
          </a:bodyPr>
          <a:lstStyle/>
          <a:p>
            <a:pPr>
              <a:lnSpc>
                <a:spcPts val="2915"/>
              </a:lnSpc>
            </a:pPr>
            <a:r>
              <a:rPr lang="en-US" sz="2650">
                <a:solidFill>
                  <a:srgbClr val="99B9FF"/>
                </a:solidFill>
                <a:latin typeface="Lato Bold"/>
              </a:rPr>
              <a:t>HEALTH FOR HUMANKIND</a:t>
            </a:r>
          </a:p>
        </p:txBody>
      </p:sp>
      <p:sp>
        <p:nvSpPr>
          <p:cNvPr name="TextBox 6" id="6"/>
          <p:cNvSpPr txBox="true"/>
          <p:nvPr/>
        </p:nvSpPr>
        <p:spPr>
          <a:xfrm rot="0">
            <a:off x="1619281" y="7292781"/>
            <a:ext cx="9471163" cy="638019"/>
          </a:xfrm>
          <a:prstGeom prst="rect">
            <a:avLst/>
          </a:prstGeom>
        </p:spPr>
        <p:txBody>
          <a:bodyPr anchor="t" rtlCol="false" tIns="0" lIns="0" bIns="0" rIns="0">
            <a:spAutoFit/>
          </a:bodyPr>
          <a:lstStyle/>
          <a:p>
            <a:pPr>
              <a:lnSpc>
                <a:spcPts val="2461"/>
              </a:lnSpc>
            </a:pPr>
            <a:r>
              <a:rPr lang="en-US" sz="2237">
                <a:solidFill>
                  <a:srgbClr val="E4E4E4"/>
                </a:solidFill>
                <a:latin typeface="Poppins"/>
              </a:rPr>
              <a:t>Live </a:t>
            </a:r>
            <a:r>
              <a:rPr lang="en-US" sz="2237">
                <a:solidFill>
                  <a:srgbClr val="E4E4E4"/>
                </a:solidFill>
                <a:latin typeface="Poppins"/>
              </a:rPr>
              <a:t>worry-free. Our app watches over your health, even when you're dreaming.</a:t>
            </a:r>
          </a:p>
        </p:txBody>
      </p:sp>
      <p:sp>
        <p:nvSpPr>
          <p:cNvPr name="Freeform 7" id="7"/>
          <p:cNvSpPr/>
          <p:nvPr/>
        </p:nvSpPr>
        <p:spPr>
          <a:xfrm flipH="false" flipV="false" rot="0">
            <a:off x="1028700" y="10287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INNOVATION ?</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WHY THIS</a:t>
            </a:r>
          </a:p>
        </p:txBody>
      </p:sp>
      <p:sp>
        <p:nvSpPr>
          <p:cNvPr name="TextBox 5" id="5"/>
          <p:cNvSpPr txBox="true"/>
          <p:nvPr/>
        </p:nvSpPr>
        <p:spPr>
          <a:xfrm rot="0">
            <a:off x="1029771" y="2835475"/>
            <a:ext cx="16230600" cy="5035150"/>
          </a:xfrm>
          <a:prstGeom prst="rect">
            <a:avLst/>
          </a:prstGeom>
        </p:spPr>
        <p:txBody>
          <a:bodyPr anchor="t" rtlCol="false" tIns="0" lIns="0" bIns="0" rIns="0">
            <a:spAutoFit/>
          </a:bodyPr>
          <a:lstStyle/>
          <a:p>
            <a:pPr algn="l">
              <a:lnSpc>
                <a:spcPts val="4430"/>
              </a:lnSpc>
              <a:spcBef>
                <a:spcPct val="0"/>
              </a:spcBef>
            </a:pPr>
          </a:p>
          <a:p>
            <a:pPr algn="l" marL="562699" indent="-281350" lvl="1">
              <a:lnSpc>
                <a:spcPts val="4430"/>
              </a:lnSpc>
              <a:spcBef>
                <a:spcPct val="0"/>
              </a:spcBef>
              <a:buFont typeface="Arial"/>
              <a:buChar char="•"/>
            </a:pPr>
            <a:r>
              <a:rPr lang="en-US" sz="2606" strike="noStrike" u="none">
                <a:solidFill>
                  <a:srgbClr val="000000"/>
                </a:solidFill>
                <a:latin typeface="Poppins"/>
              </a:rPr>
              <a:t>Reducing the number of lives lost due to Heart attacks or other lifestyle diseases.</a:t>
            </a:r>
          </a:p>
          <a:p>
            <a:pPr algn="l">
              <a:lnSpc>
                <a:spcPts val="4430"/>
              </a:lnSpc>
              <a:spcBef>
                <a:spcPct val="0"/>
              </a:spcBef>
            </a:pPr>
          </a:p>
          <a:p>
            <a:pPr algn="l" marL="562699" indent="-281350" lvl="1">
              <a:lnSpc>
                <a:spcPts val="4430"/>
              </a:lnSpc>
              <a:spcBef>
                <a:spcPct val="0"/>
              </a:spcBef>
              <a:buFont typeface="Arial"/>
              <a:buChar char="•"/>
            </a:pPr>
            <a:r>
              <a:rPr lang="en-US" sz="2606" strike="noStrike" u="none">
                <a:solidFill>
                  <a:srgbClr val="000000"/>
                </a:solidFill>
                <a:latin typeface="Poppins"/>
              </a:rPr>
              <a:t>Constant and active tracking of the health parameters of user/patient can help finding major health risks earlier.</a:t>
            </a:r>
          </a:p>
          <a:p>
            <a:pPr algn="l">
              <a:lnSpc>
                <a:spcPts val="4430"/>
              </a:lnSpc>
              <a:spcBef>
                <a:spcPct val="0"/>
              </a:spcBef>
            </a:pPr>
          </a:p>
          <a:p>
            <a:pPr algn="l" marL="562699" indent="-281350" lvl="1">
              <a:lnSpc>
                <a:spcPts val="4430"/>
              </a:lnSpc>
              <a:buFont typeface="Arial"/>
              <a:buChar char="•"/>
            </a:pPr>
            <a:r>
              <a:rPr lang="en-US" sz="2606" strike="noStrike" u="none">
                <a:solidFill>
                  <a:srgbClr val="000000"/>
                </a:solidFill>
                <a:latin typeface="Poppins"/>
              </a:rPr>
              <a:t>This solution is easy to use, efficient, and also helps in leading a healthy life. The user will be always aware of his situation which can help them stay healthy&amp;fit.</a:t>
            </a:r>
          </a:p>
          <a:p>
            <a:pPr algn="l">
              <a:lnSpc>
                <a:spcPts val="4430"/>
              </a:lnSpc>
              <a:spcBef>
                <a:spcPct val="0"/>
              </a:spcBef>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FILTER</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SOLUTION</a:t>
            </a:r>
          </a:p>
        </p:txBody>
      </p:sp>
      <p:sp>
        <p:nvSpPr>
          <p:cNvPr name="TextBox 5" id="5"/>
          <p:cNvSpPr txBox="true"/>
          <p:nvPr/>
        </p:nvSpPr>
        <p:spPr>
          <a:xfrm rot="0">
            <a:off x="1029771" y="2949852"/>
            <a:ext cx="16229529" cy="4953581"/>
          </a:xfrm>
          <a:prstGeom prst="rect">
            <a:avLst/>
          </a:prstGeom>
        </p:spPr>
        <p:txBody>
          <a:bodyPr anchor="t" rtlCol="false" tIns="0" lIns="0" bIns="0" rIns="0">
            <a:spAutoFit/>
          </a:bodyPr>
          <a:lstStyle/>
          <a:p>
            <a:pPr algn="l" marL="552222" indent="-276111" lvl="1">
              <a:lnSpc>
                <a:spcPts val="4348"/>
              </a:lnSpc>
              <a:spcBef>
                <a:spcPct val="0"/>
              </a:spcBef>
              <a:buFont typeface="Arial"/>
              <a:buChar char="•"/>
            </a:pPr>
            <a:r>
              <a:rPr lang="en-US" sz="2557" strike="noStrike" u="none">
                <a:solidFill>
                  <a:srgbClr val="000000"/>
                </a:solidFill>
                <a:latin typeface="Poppins"/>
              </a:rPr>
              <a:t> Unique? - Yes. Some parts are Implemented by other competitors. Our main objective is to detect vulnerability factor of a person through a new sensing system to measure troponin(TI) level actively through an optical system. Initial model will have ECG system which will be replaced later integrated with ML algorithms.</a:t>
            </a:r>
          </a:p>
          <a:p>
            <a:pPr algn="l" marL="552222" indent="-276111" lvl="1">
              <a:lnSpc>
                <a:spcPts val="4348"/>
              </a:lnSpc>
              <a:buFont typeface="Arial"/>
              <a:buChar char="•"/>
            </a:pPr>
            <a:r>
              <a:rPr lang="en-US" sz="2557" strike="noStrike" u="none">
                <a:solidFill>
                  <a:srgbClr val="000000"/>
                </a:solidFill>
                <a:latin typeface="Poppins"/>
              </a:rPr>
              <a:t> Skill gap? - Yes. ML engineers to implement all recorded factors on app to make an algorithm for predicting vulnerability score. Implementation of Optics-based troponin system in a watch requires a well-abled R&amp;D Team.</a:t>
            </a:r>
          </a:p>
          <a:p>
            <a:pPr algn="l" marL="552222" indent="-276111" lvl="1">
              <a:lnSpc>
                <a:spcPts val="4348"/>
              </a:lnSpc>
              <a:buFont typeface="Arial"/>
              <a:buChar char="•"/>
            </a:pPr>
            <a:r>
              <a:rPr lang="en-US" sz="2557" strike="noStrike" u="none">
                <a:solidFill>
                  <a:srgbClr val="000000"/>
                </a:solidFill>
                <a:latin typeface="Poppins"/>
              </a:rPr>
              <a:t>Tech feasibility? - Yes. Required sensors (ECG, heart rate, steps etc.) are available.</a:t>
            </a:r>
          </a:p>
          <a:p>
            <a:pPr algn="l" marL="552222" indent="-276111" lvl="1">
              <a:lnSpc>
                <a:spcPts val="4348"/>
              </a:lnSpc>
              <a:spcBef>
                <a:spcPct val="0"/>
              </a:spcBef>
              <a:buFont typeface="Arial"/>
              <a:buChar char="•"/>
            </a:pPr>
            <a:r>
              <a:rPr lang="en-US" sz="2557" strike="noStrike" u="none">
                <a:solidFill>
                  <a:srgbClr val="000000"/>
                </a:solidFill>
                <a:latin typeface="Poppins"/>
              </a:rPr>
              <a:t>BOM of the product= MRP/10 = ₹480(Excluding the development of a new TI-Sensor)</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APP</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139647" y="1028700"/>
            <a:ext cx="3802516" cy="8229600"/>
          </a:xfrm>
          <a:prstGeom prst="rect">
            <a:avLst/>
          </a:prstGeom>
        </p:spPr>
      </p:pic>
      <p:sp>
        <p:nvSpPr>
          <p:cNvPr name="Freeform 5" id="5"/>
          <p:cNvSpPr/>
          <p:nvPr/>
        </p:nvSpPr>
        <p:spPr>
          <a:xfrm flipH="false" flipV="false" rot="0">
            <a:off x="1029771" y="2614221"/>
            <a:ext cx="2837470" cy="6242433"/>
          </a:xfrm>
          <a:custGeom>
            <a:avLst/>
            <a:gdLst/>
            <a:ahLst/>
            <a:cxnLst/>
            <a:rect r="r" b="b" t="t" l="l"/>
            <a:pathLst>
              <a:path h="6242433" w="2837470">
                <a:moveTo>
                  <a:pt x="0" y="0"/>
                </a:moveTo>
                <a:lnTo>
                  <a:pt x="2837470" y="0"/>
                </a:lnTo>
                <a:lnTo>
                  <a:pt x="2837470" y="6242433"/>
                </a:lnTo>
                <a:lnTo>
                  <a:pt x="0" y="6242433"/>
                </a:lnTo>
                <a:lnTo>
                  <a:pt x="0" y="0"/>
                </a:lnTo>
                <a:close/>
              </a:path>
            </a:pathLst>
          </a:custGeom>
          <a:blipFill>
            <a:blip r:embed="rId5"/>
            <a:stretch>
              <a:fillRect l="0" t="0" r="0" b="0"/>
            </a:stretch>
          </a:blipFill>
        </p:spPr>
      </p:sp>
      <p:sp>
        <p:nvSpPr>
          <p:cNvPr name="Freeform 6" id="6"/>
          <p:cNvSpPr/>
          <p:nvPr/>
        </p:nvSpPr>
        <p:spPr>
          <a:xfrm flipH="false" flipV="false" rot="0">
            <a:off x="4284470" y="2614221"/>
            <a:ext cx="2886628" cy="6233073"/>
          </a:xfrm>
          <a:custGeom>
            <a:avLst/>
            <a:gdLst/>
            <a:ahLst/>
            <a:cxnLst/>
            <a:rect r="r" b="b" t="t" l="l"/>
            <a:pathLst>
              <a:path h="6233073" w="2886628">
                <a:moveTo>
                  <a:pt x="0" y="0"/>
                </a:moveTo>
                <a:lnTo>
                  <a:pt x="2886628" y="0"/>
                </a:lnTo>
                <a:lnTo>
                  <a:pt x="2886628" y="6233073"/>
                </a:lnTo>
                <a:lnTo>
                  <a:pt x="0" y="6233073"/>
                </a:lnTo>
                <a:lnTo>
                  <a:pt x="0" y="0"/>
                </a:lnTo>
                <a:close/>
              </a:path>
            </a:pathLst>
          </a:custGeom>
          <a:blipFill>
            <a:blip r:embed="rId6"/>
            <a:stretch>
              <a:fillRect l="0" t="0" r="0" b="0"/>
            </a:stretch>
          </a:blipFill>
        </p:spPr>
      </p:sp>
      <p:sp>
        <p:nvSpPr>
          <p:cNvPr name="Freeform 7" id="7"/>
          <p:cNvSpPr/>
          <p:nvPr/>
        </p:nvSpPr>
        <p:spPr>
          <a:xfrm flipH="false" flipV="false" rot="0">
            <a:off x="7590198" y="2617954"/>
            <a:ext cx="2856839" cy="6246166"/>
          </a:xfrm>
          <a:custGeom>
            <a:avLst/>
            <a:gdLst/>
            <a:ahLst/>
            <a:cxnLst/>
            <a:rect r="r" b="b" t="t" l="l"/>
            <a:pathLst>
              <a:path h="6246166" w="2856839">
                <a:moveTo>
                  <a:pt x="0" y="0"/>
                </a:moveTo>
                <a:lnTo>
                  <a:pt x="2856839" y="0"/>
                </a:lnTo>
                <a:lnTo>
                  <a:pt x="2856839" y="6246165"/>
                </a:lnTo>
                <a:lnTo>
                  <a:pt x="0" y="6246165"/>
                </a:lnTo>
                <a:lnTo>
                  <a:pt x="0" y="0"/>
                </a:lnTo>
                <a:close/>
              </a:path>
            </a:pathLst>
          </a:custGeom>
          <a:blipFill>
            <a:blip r:embed="rId7"/>
            <a:stretch>
              <a:fillRect l="0" t="0" r="0" b="0"/>
            </a:stretch>
          </a:blipFill>
        </p:spPr>
      </p:sp>
      <p:sp>
        <p:nvSpPr>
          <p:cNvPr name="Freeform 8" id="8"/>
          <p:cNvSpPr/>
          <p:nvPr/>
        </p:nvSpPr>
        <p:spPr>
          <a:xfrm flipH="false" flipV="false" rot="0">
            <a:off x="10866137" y="2621686"/>
            <a:ext cx="2854410" cy="6242433"/>
          </a:xfrm>
          <a:custGeom>
            <a:avLst/>
            <a:gdLst/>
            <a:ahLst/>
            <a:cxnLst/>
            <a:rect r="r" b="b" t="t" l="l"/>
            <a:pathLst>
              <a:path h="6242433" w="2854410">
                <a:moveTo>
                  <a:pt x="0" y="0"/>
                </a:moveTo>
                <a:lnTo>
                  <a:pt x="2854410" y="0"/>
                </a:lnTo>
                <a:lnTo>
                  <a:pt x="2854410" y="6242433"/>
                </a:lnTo>
                <a:lnTo>
                  <a:pt x="0" y="6242433"/>
                </a:lnTo>
                <a:lnTo>
                  <a:pt x="0" y="0"/>
                </a:lnTo>
                <a:close/>
              </a:path>
            </a:pathLst>
          </a:custGeom>
          <a:blipFill>
            <a:blip r:embed="rId8"/>
            <a:stretch>
              <a:fillRect l="0" t="0" r="0" b="0"/>
            </a:stretch>
          </a:blipFill>
        </p:spPr>
      </p:sp>
      <p:sp>
        <p:nvSpPr>
          <p:cNvPr name="TextBox 9" id="9"/>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PROTOTYPE</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8816621"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INTERFACE OF SMARTWATCH</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4767133" y="3891733"/>
            <a:ext cx="5927983" cy="3037968"/>
          </a:xfrm>
          <a:custGeom>
            <a:avLst/>
            <a:gdLst/>
            <a:ahLst/>
            <a:cxnLst/>
            <a:rect r="r" b="b" t="t" l="l"/>
            <a:pathLst>
              <a:path h="3037968" w="5927983">
                <a:moveTo>
                  <a:pt x="0" y="0"/>
                </a:moveTo>
                <a:lnTo>
                  <a:pt x="5927984" y="0"/>
                </a:lnTo>
                <a:lnTo>
                  <a:pt x="5927984" y="3037968"/>
                </a:lnTo>
                <a:lnTo>
                  <a:pt x="0" y="3037968"/>
                </a:lnTo>
                <a:lnTo>
                  <a:pt x="0" y="0"/>
                </a:lnTo>
                <a:close/>
              </a:path>
            </a:pathLst>
          </a:custGeom>
          <a:blipFill>
            <a:blip r:embed="rId2"/>
            <a:stretch>
              <a:fillRect l="0" t="0" r="0" b="0"/>
            </a:stretch>
          </a:blipFill>
        </p:spPr>
      </p:sp>
      <p:sp>
        <p:nvSpPr>
          <p:cNvPr name="Freeform 5" id="5"/>
          <p:cNvSpPr/>
          <p:nvPr/>
        </p:nvSpPr>
        <p:spPr>
          <a:xfrm flipH="false" flipV="false" rot="0">
            <a:off x="1029771" y="2928384"/>
            <a:ext cx="3043588" cy="6329916"/>
          </a:xfrm>
          <a:custGeom>
            <a:avLst/>
            <a:gdLst/>
            <a:ahLst/>
            <a:cxnLst/>
            <a:rect r="r" b="b" t="t" l="l"/>
            <a:pathLst>
              <a:path h="6329916" w="3043588">
                <a:moveTo>
                  <a:pt x="0" y="0"/>
                </a:moveTo>
                <a:lnTo>
                  <a:pt x="3043588" y="0"/>
                </a:lnTo>
                <a:lnTo>
                  <a:pt x="3043588" y="6329916"/>
                </a:lnTo>
                <a:lnTo>
                  <a:pt x="0" y="6329916"/>
                </a:lnTo>
                <a:lnTo>
                  <a:pt x="0" y="0"/>
                </a:lnTo>
                <a:close/>
              </a:path>
            </a:pathLst>
          </a:custGeom>
          <a:blipFill>
            <a:blip r:embed="rId3"/>
            <a:stretch>
              <a:fillRect l="0" t="0" r="0" b="0"/>
            </a:stretch>
          </a:blipFill>
        </p:spPr>
      </p:sp>
      <p:sp>
        <p:nvSpPr>
          <p:cNvPr name="Freeform 6" id="6"/>
          <p:cNvSpPr/>
          <p:nvPr/>
        </p:nvSpPr>
        <p:spPr>
          <a:xfrm flipH="false" flipV="false" rot="0">
            <a:off x="11323767" y="3891733"/>
            <a:ext cx="2567297" cy="3037968"/>
          </a:xfrm>
          <a:custGeom>
            <a:avLst/>
            <a:gdLst/>
            <a:ahLst/>
            <a:cxnLst/>
            <a:rect r="r" b="b" t="t" l="l"/>
            <a:pathLst>
              <a:path h="3037968" w="2567297">
                <a:moveTo>
                  <a:pt x="0" y="0"/>
                </a:moveTo>
                <a:lnTo>
                  <a:pt x="2567297" y="0"/>
                </a:lnTo>
                <a:lnTo>
                  <a:pt x="2567297" y="3037968"/>
                </a:lnTo>
                <a:lnTo>
                  <a:pt x="0" y="3037968"/>
                </a:lnTo>
                <a:lnTo>
                  <a:pt x="0" y="0"/>
                </a:lnTo>
                <a:close/>
              </a:path>
            </a:pathLst>
          </a:custGeom>
          <a:blipFill>
            <a:blip r:embed="rId4"/>
            <a:stretch>
              <a:fillRect l="0" t="0" r="0" b="0"/>
            </a:stretch>
          </a:blipFill>
        </p:spPr>
      </p:sp>
      <p:sp>
        <p:nvSpPr>
          <p:cNvPr name="Freeform 7" id="7"/>
          <p:cNvSpPr/>
          <p:nvPr/>
        </p:nvSpPr>
        <p:spPr>
          <a:xfrm flipH="false" flipV="false" rot="0">
            <a:off x="14726089" y="3865022"/>
            <a:ext cx="2255944" cy="3064679"/>
          </a:xfrm>
          <a:custGeom>
            <a:avLst/>
            <a:gdLst/>
            <a:ahLst/>
            <a:cxnLst/>
            <a:rect r="r" b="b" t="t" l="l"/>
            <a:pathLst>
              <a:path h="3064679" w="2255944">
                <a:moveTo>
                  <a:pt x="0" y="0"/>
                </a:moveTo>
                <a:lnTo>
                  <a:pt x="2255944" y="0"/>
                </a:lnTo>
                <a:lnTo>
                  <a:pt x="2255944" y="3064679"/>
                </a:lnTo>
                <a:lnTo>
                  <a:pt x="0" y="3064679"/>
                </a:lnTo>
                <a:lnTo>
                  <a:pt x="0" y="0"/>
                </a:lnTo>
                <a:close/>
              </a:path>
            </a:pathLst>
          </a:custGeom>
          <a:blipFill>
            <a:blip r:embed="rId5"/>
            <a:stretch>
              <a:fillRect l="0" t="0" r="0" b="0"/>
            </a:stretch>
          </a:blipFill>
        </p:spPr>
      </p:sp>
      <p:sp>
        <p:nvSpPr>
          <p:cNvPr name="TextBox 8" id="8"/>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PROTOTYPE</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48342" y="2781717"/>
            <a:ext cx="12391316" cy="5416038"/>
          </a:xfrm>
          <a:custGeom>
            <a:avLst/>
            <a:gdLst/>
            <a:ahLst/>
            <a:cxnLst/>
            <a:rect r="r" b="b" t="t" l="l"/>
            <a:pathLst>
              <a:path h="5416038" w="12391316">
                <a:moveTo>
                  <a:pt x="0" y="0"/>
                </a:moveTo>
                <a:lnTo>
                  <a:pt x="12391316" y="0"/>
                </a:lnTo>
                <a:lnTo>
                  <a:pt x="12391316" y="5416037"/>
                </a:lnTo>
                <a:lnTo>
                  <a:pt x="0" y="5416037"/>
                </a:lnTo>
                <a:lnTo>
                  <a:pt x="0" y="0"/>
                </a:lnTo>
                <a:close/>
              </a:path>
            </a:pathLst>
          </a:custGeom>
          <a:blipFill>
            <a:blip r:embed="rId2"/>
            <a:stretch>
              <a:fillRect l="0" t="0" r="0" b="0"/>
            </a:stretch>
          </a:blipFill>
        </p:spPr>
      </p:sp>
      <p:sp>
        <p:nvSpPr>
          <p:cNvPr name="Freeform 3" id="3"/>
          <p:cNvSpPr/>
          <p:nvPr/>
        </p:nvSpPr>
        <p:spPr>
          <a:xfrm flipH="false" flipV="false" rot="0">
            <a:off x="7661255" y="8197754"/>
            <a:ext cx="2965490" cy="3374668"/>
          </a:xfrm>
          <a:custGeom>
            <a:avLst/>
            <a:gdLst/>
            <a:ahLst/>
            <a:cxnLst/>
            <a:rect r="r" b="b" t="t" l="l"/>
            <a:pathLst>
              <a:path h="3374668" w="2965490">
                <a:moveTo>
                  <a:pt x="0" y="0"/>
                </a:moveTo>
                <a:lnTo>
                  <a:pt x="2965490" y="0"/>
                </a:lnTo>
                <a:lnTo>
                  <a:pt x="2965490" y="3374668"/>
                </a:lnTo>
                <a:lnTo>
                  <a:pt x="0" y="3374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354149" y="1000763"/>
            <a:ext cx="5579702" cy="728585"/>
          </a:xfrm>
          <a:prstGeom prst="rect">
            <a:avLst/>
          </a:prstGeom>
        </p:spPr>
        <p:txBody>
          <a:bodyPr anchor="t" rtlCol="false" tIns="0" lIns="0" bIns="0" rIns="0">
            <a:spAutoFit/>
          </a:bodyPr>
          <a:lstStyle/>
          <a:p>
            <a:pPr algn="ctr">
              <a:lnSpc>
                <a:spcPts val="6041"/>
              </a:lnSpc>
            </a:pPr>
            <a:r>
              <a:rPr lang="en-US" sz="4315">
                <a:solidFill>
                  <a:srgbClr val="000000"/>
                </a:solidFill>
                <a:latin typeface="Canva Sans Bold"/>
              </a:rPr>
              <a:t>Structural Prototype</a:t>
            </a:r>
          </a:p>
        </p:txBody>
      </p:sp>
      <p:sp>
        <p:nvSpPr>
          <p:cNvPr name="TextBox 5" id="5"/>
          <p:cNvSpPr txBox="true"/>
          <p:nvPr/>
        </p:nvSpPr>
        <p:spPr>
          <a:xfrm rot="0">
            <a:off x="5972241" y="1815073"/>
            <a:ext cx="6343518" cy="795021"/>
          </a:xfrm>
          <a:prstGeom prst="rect">
            <a:avLst/>
          </a:prstGeom>
        </p:spPr>
        <p:txBody>
          <a:bodyPr anchor="t" rtlCol="false" tIns="0" lIns="0" bIns="0" rIns="0">
            <a:spAutoFit/>
          </a:bodyPr>
          <a:lstStyle/>
          <a:p>
            <a:pPr algn="ctr">
              <a:lnSpc>
                <a:spcPts val="6579"/>
              </a:lnSpc>
            </a:pPr>
            <a:r>
              <a:rPr lang="en-US" sz="4699" u="sng">
                <a:solidFill>
                  <a:srgbClr val="593C8F"/>
                </a:solidFill>
                <a:latin typeface="Canva Sans Bold"/>
              </a:rPr>
              <a:t>Smartwatch</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94052" y="2209828"/>
            <a:ext cx="6235410" cy="7048472"/>
          </a:xfrm>
          <a:custGeom>
            <a:avLst/>
            <a:gdLst/>
            <a:ahLst/>
            <a:cxnLst/>
            <a:rect r="r" b="b" t="t" l="l"/>
            <a:pathLst>
              <a:path h="7048472" w="6235410">
                <a:moveTo>
                  <a:pt x="0" y="0"/>
                </a:moveTo>
                <a:lnTo>
                  <a:pt x="6235410" y="0"/>
                </a:lnTo>
                <a:lnTo>
                  <a:pt x="6235410" y="7048472"/>
                </a:lnTo>
                <a:lnTo>
                  <a:pt x="0" y="7048472"/>
                </a:lnTo>
                <a:lnTo>
                  <a:pt x="0" y="0"/>
                </a:lnTo>
                <a:close/>
              </a:path>
            </a:pathLst>
          </a:custGeom>
          <a:blipFill>
            <a:blip r:embed="rId2"/>
            <a:stretch>
              <a:fillRect l="0" t="-551" r="0" b="-551"/>
            </a:stretch>
          </a:blipFill>
        </p:spPr>
      </p:sp>
      <p:sp>
        <p:nvSpPr>
          <p:cNvPr name="Freeform 3" id="3"/>
          <p:cNvSpPr/>
          <p:nvPr/>
        </p:nvSpPr>
        <p:spPr>
          <a:xfrm flipH="false" flipV="false" rot="0">
            <a:off x="3043686" y="2209828"/>
            <a:ext cx="2948611" cy="7048472"/>
          </a:xfrm>
          <a:custGeom>
            <a:avLst/>
            <a:gdLst/>
            <a:ahLst/>
            <a:cxnLst/>
            <a:rect r="r" b="b" t="t" l="l"/>
            <a:pathLst>
              <a:path h="7048472" w="2948611">
                <a:moveTo>
                  <a:pt x="0" y="0"/>
                </a:moveTo>
                <a:lnTo>
                  <a:pt x="2948610" y="0"/>
                </a:lnTo>
                <a:lnTo>
                  <a:pt x="2948610" y="7048472"/>
                </a:lnTo>
                <a:lnTo>
                  <a:pt x="0" y="7048472"/>
                </a:lnTo>
                <a:lnTo>
                  <a:pt x="0" y="0"/>
                </a:lnTo>
                <a:close/>
              </a:path>
            </a:pathLst>
          </a:custGeom>
          <a:blipFill>
            <a:blip r:embed="rId3"/>
            <a:stretch>
              <a:fillRect l="0" t="0" r="0" b="0"/>
            </a:stretch>
          </a:blipFill>
        </p:spPr>
      </p:sp>
      <p:sp>
        <p:nvSpPr>
          <p:cNvPr name="TextBox 4" id="4"/>
          <p:cNvSpPr txBox="true"/>
          <p:nvPr/>
        </p:nvSpPr>
        <p:spPr>
          <a:xfrm rot="0">
            <a:off x="9874213" y="1049120"/>
            <a:ext cx="5475089" cy="753899"/>
          </a:xfrm>
          <a:prstGeom prst="rect">
            <a:avLst/>
          </a:prstGeom>
        </p:spPr>
        <p:txBody>
          <a:bodyPr anchor="t" rtlCol="false" tIns="0" lIns="0" bIns="0" rIns="0">
            <a:spAutoFit/>
          </a:bodyPr>
          <a:lstStyle/>
          <a:p>
            <a:pPr algn="ctr">
              <a:lnSpc>
                <a:spcPts val="6221"/>
              </a:lnSpc>
            </a:pPr>
            <a:r>
              <a:rPr lang="en-US" sz="4443">
                <a:solidFill>
                  <a:srgbClr val="000000"/>
                </a:solidFill>
                <a:latin typeface="Canva Sans Bold Italics"/>
              </a:rPr>
              <a:t>Layers of the watch</a:t>
            </a:r>
          </a:p>
        </p:txBody>
      </p:sp>
      <p:sp>
        <p:nvSpPr>
          <p:cNvPr name="TextBox 5" id="5"/>
          <p:cNvSpPr txBox="true"/>
          <p:nvPr/>
        </p:nvSpPr>
        <p:spPr>
          <a:xfrm rot="0">
            <a:off x="3294088" y="1049120"/>
            <a:ext cx="2447806" cy="753999"/>
          </a:xfrm>
          <a:prstGeom prst="rect">
            <a:avLst/>
          </a:prstGeom>
        </p:spPr>
        <p:txBody>
          <a:bodyPr anchor="t" rtlCol="false" tIns="0" lIns="0" bIns="0" rIns="0">
            <a:spAutoFit/>
          </a:bodyPr>
          <a:lstStyle/>
          <a:p>
            <a:pPr algn="ctr">
              <a:lnSpc>
                <a:spcPts val="6216"/>
              </a:lnSpc>
            </a:pPr>
            <a:r>
              <a:rPr lang="en-US" sz="4440">
                <a:solidFill>
                  <a:srgbClr val="000000"/>
                </a:solidFill>
                <a:latin typeface="Canva Sans Bold Italics"/>
              </a:rPr>
              <a:t>Top view</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30241"/>
            <a:ext cx="7132389" cy="7026518"/>
          </a:xfrm>
          <a:custGeom>
            <a:avLst/>
            <a:gdLst/>
            <a:ahLst/>
            <a:cxnLst/>
            <a:rect r="r" b="b" t="t" l="l"/>
            <a:pathLst>
              <a:path h="7026518" w="7132389">
                <a:moveTo>
                  <a:pt x="0" y="0"/>
                </a:moveTo>
                <a:lnTo>
                  <a:pt x="7132389" y="0"/>
                </a:lnTo>
                <a:lnTo>
                  <a:pt x="7132389" y="7026518"/>
                </a:lnTo>
                <a:lnTo>
                  <a:pt x="0" y="7026518"/>
                </a:lnTo>
                <a:lnTo>
                  <a:pt x="0" y="0"/>
                </a:lnTo>
                <a:close/>
              </a:path>
            </a:pathLst>
          </a:custGeom>
          <a:blipFill>
            <a:blip r:embed="rId2"/>
            <a:stretch>
              <a:fillRect l="0" t="0" r="0" b="0"/>
            </a:stretch>
          </a:blipFill>
        </p:spPr>
      </p:sp>
      <p:sp>
        <p:nvSpPr>
          <p:cNvPr name="TextBox 3" id="3"/>
          <p:cNvSpPr txBox="true"/>
          <p:nvPr/>
        </p:nvSpPr>
        <p:spPr>
          <a:xfrm rot="0">
            <a:off x="2154346" y="2292652"/>
            <a:ext cx="1410534" cy="338328"/>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Poppins"/>
              </a:rPr>
              <a:t>Front screen</a:t>
            </a:r>
          </a:p>
        </p:txBody>
      </p:sp>
      <p:sp>
        <p:nvSpPr>
          <p:cNvPr name="TextBox 4" id="4"/>
          <p:cNvSpPr txBox="true"/>
          <p:nvPr/>
        </p:nvSpPr>
        <p:spPr>
          <a:xfrm rot="0">
            <a:off x="1028700" y="8590084"/>
            <a:ext cx="7132389" cy="338328"/>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Poppins"/>
              </a:rPr>
              <a:t>Each layers</a:t>
            </a:r>
          </a:p>
        </p:txBody>
      </p:sp>
      <p:sp>
        <p:nvSpPr>
          <p:cNvPr name="TextBox 5" id="5"/>
          <p:cNvSpPr txBox="true"/>
          <p:nvPr/>
        </p:nvSpPr>
        <p:spPr>
          <a:xfrm rot="0">
            <a:off x="5613187" y="2292652"/>
            <a:ext cx="1370052" cy="338328"/>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Poppins"/>
              </a:rPr>
              <a:t>Circuit layer</a:t>
            </a:r>
          </a:p>
        </p:txBody>
      </p:sp>
      <p:sp>
        <p:nvSpPr>
          <p:cNvPr name="TextBox 6" id="6"/>
          <p:cNvSpPr txBox="true"/>
          <p:nvPr/>
        </p:nvSpPr>
        <p:spPr>
          <a:xfrm rot="0">
            <a:off x="2154346" y="8004653"/>
            <a:ext cx="1370052" cy="338328"/>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Poppins"/>
              </a:rPr>
              <a:t>ECG Layer</a:t>
            </a:r>
          </a:p>
        </p:txBody>
      </p:sp>
      <p:sp>
        <p:nvSpPr>
          <p:cNvPr name="TextBox 7" id="7"/>
          <p:cNvSpPr txBox="true"/>
          <p:nvPr/>
        </p:nvSpPr>
        <p:spPr>
          <a:xfrm rot="0">
            <a:off x="5899176" y="8004653"/>
            <a:ext cx="1084064" cy="338328"/>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Poppins"/>
              </a:rPr>
              <a:t>Back side</a:t>
            </a:r>
          </a:p>
        </p:txBody>
      </p:sp>
      <p:sp>
        <p:nvSpPr>
          <p:cNvPr name="TextBox 8" id="8"/>
          <p:cNvSpPr txBox="true"/>
          <p:nvPr/>
        </p:nvSpPr>
        <p:spPr>
          <a:xfrm rot="0">
            <a:off x="9144000" y="2292652"/>
            <a:ext cx="8313677" cy="5758967"/>
          </a:xfrm>
          <a:prstGeom prst="rect">
            <a:avLst/>
          </a:prstGeom>
        </p:spPr>
        <p:txBody>
          <a:bodyPr anchor="t" rtlCol="false" tIns="0" lIns="0" bIns="0" rIns="0">
            <a:spAutoFit/>
          </a:bodyPr>
          <a:lstStyle/>
          <a:p>
            <a:pPr>
              <a:lnSpc>
                <a:spcPts val="4547"/>
              </a:lnSpc>
            </a:pPr>
            <a:r>
              <a:rPr lang="en-US" sz="3247">
                <a:solidFill>
                  <a:srgbClr val="000000"/>
                </a:solidFill>
                <a:latin typeface="Canva Sans"/>
              </a:rPr>
              <a:t>1)First layer will contain a touchscreen and a Ambient light sensor embedded</a:t>
            </a:r>
          </a:p>
          <a:p>
            <a:pPr>
              <a:lnSpc>
                <a:spcPts val="4547"/>
              </a:lnSpc>
            </a:pPr>
            <a:r>
              <a:rPr lang="en-US" sz="3247">
                <a:solidFill>
                  <a:srgbClr val="000000"/>
                </a:solidFill>
                <a:latin typeface="Canva Sans"/>
              </a:rPr>
              <a:t>2)Circuit layer will integrate all the inputs and output and also process the data </a:t>
            </a:r>
          </a:p>
          <a:p>
            <a:pPr>
              <a:lnSpc>
                <a:spcPts val="4547"/>
              </a:lnSpc>
            </a:pPr>
            <a:r>
              <a:rPr lang="en-US" sz="3247">
                <a:solidFill>
                  <a:srgbClr val="000000"/>
                </a:solidFill>
                <a:latin typeface="Canva Sans"/>
              </a:rPr>
              <a:t>3)ECG Layer will helps in ECG measurement of the user. This layer can be replaced by a troponin detection system</a:t>
            </a:r>
          </a:p>
          <a:p>
            <a:pPr>
              <a:lnSpc>
                <a:spcPts val="4547"/>
              </a:lnSpc>
            </a:pPr>
            <a:r>
              <a:rPr lang="en-US" sz="3247">
                <a:solidFill>
                  <a:srgbClr val="000000"/>
                </a:solidFill>
                <a:latin typeface="Canva Sans"/>
              </a:rPr>
              <a:t>4)Back side will cover the system also allow sensors to interact with user</a:t>
            </a:r>
          </a:p>
        </p:txBody>
      </p:sp>
      <p:sp>
        <p:nvSpPr>
          <p:cNvPr name="TextBox 9" id="9"/>
          <p:cNvSpPr txBox="true"/>
          <p:nvPr/>
        </p:nvSpPr>
        <p:spPr>
          <a:xfrm rot="0">
            <a:off x="7017931" y="537673"/>
            <a:ext cx="4252138" cy="880254"/>
          </a:xfrm>
          <a:prstGeom prst="rect">
            <a:avLst/>
          </a:prstGeom>
        </p:spPr>
        <p:txBody>
          <a:bodyPr anchor="t" rtlCol="false" tIns="0" lIns="0" bIns="0" rIns="0">
            <a:spAutoFit/>
          </a:bodyPr>
          <a:lstStyle/>
          <a:p>
            <a:pPr algn="ctr">
              <a:lnSpc>
                <a:spcPts val="7132"/>
              </a:lnSpc>
            </a:pPr>
            <a:r>
              <a:rPr lang="en-US" sz="5094" u="sng">
                <a:solidFill>
                  <a:srgbClr val="000000"/>
                </a:solidFill>
                <a:latin typeface="Canva Sans Bold"/>
              </a:rPr>
              <a:t>Each layers</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0">
            <a:off x="941291" y="146073"/>
            <a:ext cx="16405417" cy="9994855"/>
          </a:xfrm>
          <a:custGeom>
            <a:avLst/>
            <a:gdLst/>
            <a:ahLst/>
            <a:cxnLst/>
            <a:rect r="r" b="b" t="t" l="l"/>
            <a:pathLst>
              <a:path h="9994855" w="16405417">
                <a:moveTo>
                  <a:pt x="0" y="0"/>
                </a:moveTo>
                <a:lnTo>
                  <a:pt x="16405418" y="0"/>
                </a:lnTo>
                <a:lnTo>
                  <a:pt x="16405418" y="9994854"/>
                </a:lnTo>
                <a:lnTo>
                  <a:pt x="0" y="9994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3540" y="7401383"/>
            <a:ext cx="1334707"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Cost Structure</a:t>
            </a:r>
          </a:p>
        </p:txBody>
      </p:sp>
      <p:sp>
        <p:nvSpPr>
          <p:cNvPr name="TextBox 4" id="4"/>
          <p:cNvSpPr txBox="true"/>
          <p:nvPr/>
        </p:nvSpPr>
        <p:spPr>
          <a:xfrm rot="0">
            <a:off x="1233348" y="498034"/>
            <a:ext cx="1584770"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Key Partnerships </a:t>
            </a:r>
          </a:p>
        </p:txBody>
      </p:sp>
      <p:sp>
        <p:nvSpPr>
          <p:cNvPr name="TextBox 5" id="5"/>
          <p:cNvSpPr txBox="true"/>
          <p:nvPr/>
        </p:nvSpPr>
        <p:spPr>
          <a:xfrm rot="0">
            <a:off x="4439468" y="498034"/>
            <a:ext cx="1236976"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Key Activities</a:t>
            </a:r>
          </a:p>
        </p:txBody>
      </p:sp>
      <p:sp>
        <p:nvSpPr>
          <p:cNvPr name="TextBox 6" id="6"/>
          <p:cNvSpPr txBox="true"/>
          <p:nvPr/>
        </p:nvSpPr>
        <p:spPr>
          <a:xfrm rot="0">
            <a:off x="4439659" y="3928329"/>
            <a:ext cx="1340155"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Key Resources</a:t>
            </a:r>
          </a:p>
        </p:txBody>
      </p:sp>
      <p:sp>
        <p:nvSpPr>
          <p:cNvPr name="TextBox 7" id="7"/>
          <p:cNvSpPr txBox="true"/>
          <p:nvPr/>
        </p:nvSpPr>
        <p:spPr>
          <a:xfrm rot="0">
            <a:off x="7690610" y="498034"/>
            <a:ext cx="1696390"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Value Propositions</a:t>
            </a:r>
          </a:p>
        </p:txBody>
      </p:sp>
      <p:sp>
        <p:nvSpPr>
          <p:cNvPr name="TextBox 8" id="8"/>
          <p:cNvSpPr txBox="true"/>
          <p:nvPr/>
        </p:nvSpPr>
        <p:spPr>
          <a:xfrm rot="0">
            <a:off x="9376060" y="7401383"/>
            <a:ext cx="1605964"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Revenue Streams</a:t>
            </a:r>
          </a:p>
        </p:txBody>
      </p:sp>
      <p:sp>
        <p:nvSpPr>
          <p:cNvPr name="TextBox 9" id="9"/>
          <p:cNvSpPr txBox="true"/>
          <p:nvPr/>
        </p:nvSpPr>
        <p:spPr>
          <a:xfrm rot="0">
            <a:off x="10941751" y="3928329"/>
            <a:ext cx="853164"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Channels</a:t>
            </a:r>
          </a:p>
        </p:txBody>
      </p:sp>
      <p:sp>
        <p:nvSpPr>
          <p:cNvPr name="TextBox 10" id="10"/>
          <p:cNvSpPr txBox="true"/>
          <p:nvPr/>
        </p:nvSpPr>
        <p:spPr>
          <a:xfrm rot="0">
            <a:off x="10941751" y="498034"/>
            <a:ext cx="2162175"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Customer Relationships</a:t>
            </a:r>
          </a:p>
        </p:txBody>
      </p:sp>
      <p:sp>
        <p:nvSpPr>
          <p:cNvPr name="TextBox 11" id="11"/>
          <p:cNvSpPr txBox="true"/>
          <p:nvPr/>
        </p:nvSpPr>
        <p:spPr>
          <a:xfrm rot="0">
            <a:off x="14192702" y="498034"/>
            <a:ext cx="1868408" cy="261372"/>
          </a:xfrm>
          <a:prstGeom prst="rect">
            <a:avLst/>
          </a:prstGeom>
        </p:spPr>
        <p:txBody>
          <a:bodyPr anchor="t" rtlCol="false" tIns="0" lIns="0" bIns="0" rIns="0">
            <a:spAutoFit/>
          </a:bodyPr>
          <a:lstStyle/>
          <a:p>
            <a:pPr algn="l">
              <a:lnSpc>
                <a:spcPts val="2067"/>
              </a:lnSpc>
            </a:pPr>
            <a:r>
              <a:rPr lang="en-US" sz="1477" spc="-2">
                <a:solidFill>
                  <a:srgbClr val="000000"/>
                </a:solidFill>
                <a:latin typeface="Montserrat"/>
              </a:rPr>
              <a:t>Customer Segments</a:t>
            </a:r>
          </a:p>
        </p:txBody>
      </p:sp>
      <p:sp>
        <p:nvSpPr>
          <p:cNvPr name="TextBox 12" id="12"/>
          <p:cNvSpPr txBox="true"/>
          <p:nvPr/>
        </p:nvSpPr>
        <p:spPr>
          <a:xfrm rot="0">
            <a:off x="9376060" y="7867888"/>
            <a:ext cx="7030803" cy="1999063"/>
          </a:xfrm>
          <a:prstGeom prst="rect">
            <a:avLst/>
          </a:prstGeom>
        </p:spPr>
        <p:txBody>
          <a:bodyPr anchor="t" rtlCol="false" tIns="0" lIns="0" bIns="0" rIns="0">
            <a:spAutoFit/>
          </a:bodyPr>
          <a:lstStyle/>
          <a:p>
            <a:pPr marL="414905" indent="-207453" lvl="1">
              <a:lnSpc>
                <a:spcPts val="2690"/>
              </a:lnSpc>
              <a:buFont typeface="Arial"/>
              <a:buChar char="•"/>
            </a:pPr>
            <a:r>
              <a:rPr lang="en-US" sz="1921">
                <a:solidFill>
                  <a:srgbClr val="000000"/>
                </a:solidFill>
                <a:latin typeface="Poppins"/>
              </a:rPr>
              <a:t>Yearly/ Monthly subscription plans</a:t>
            </a:r>
          </a:p>
          <a:p>
            <a:pPr marL="414905" indent="-207453" lvl="1">
              <a:lnSpc>
                <a:spcPts val="2690"/>
              </a:lnSpc>
              <a:buFont typeface="Arial"/>
              <a:buChar char="•"/>
            </a:pPr>
            <a:r>
              <a:rPr lang="en-US" sz="1921">
                <a:solidFill>
                  <a:srgbClr val="000000"/>
                </a:solidFill>
                <a:latin typeface="Poppins"/>
              </a:rPr>
              <a:t>Plans for companies</a:t>
            </a:r>
          </a:p>
          <a:p>
            <a:pPr marL="414905" indent="-207453" lvl="1">
              <a:lnSpc>
                <a:spcPts val="2690"/>
              </a:lnSpc>
              <a:buFont typeface="Arial"/>
              <a:buChar char="•"/>
            </a:pPr>
            <a:r>
              <a:rPr lang="en-US" sz="1921">
                <a:solidFill>
                  <a:srgbClr val="000000"/>
                </a:solidFill>
                <a:latin typeface="Poppins"/>
              </a:rPr>
              <a:t>Healthcare personalized plans</a:t>
            </a:r>
          </a:p>
          <a:p>
            <a:pPr marL="414905" indent="-207453" lvl="1">
              <a:lnSpc>
                <a:spcPts val="2690"/>
              </a:lnSpc>
              <a:buFont typeface="Arial"/>
              <a:buChar char="•"/>
            </a:pPr>
            <a:r>
              <a:rPr lang="en-US" sz="1921">
                <a:solidFill>
                  <a:srgbClr val="000000"/>
                </a:solidFill>
                <a:latin typeface="Poppins"/>
              </a:rPr>
              <a:t>Non-premium version with Ads</a:t>
            </a:r>
          </a:p>
          <a:p>
            <a:pPr marL="414905" indent="-207453" lvl="1">
              <a:lnSpc>
                <a:spcPts val="2690"/>
              </a:lnSpc>
              <a:buFont typeface="Arial"/>
              <a:buChar char="•"/>
            </a:pPr>
            <a:r>
              <a:rPr lang="en-US" sz="1921">
                <a:solidFill>
                  <a:srgbClr val="000000"/>
                </a:solidFill>
                <a:latin typeface="Poppins"/>
              </a:rPr>
              <a:t>Collaboration with fitness industries (gym, sports academy)</a:t>
            </a:r>
          </a:p>
        </p:txBody>
      </p:sp>
      <p:sp>
        <p:nvSpPr>
          <p:cNvPr name="TextBox 13" id="13"/>
          <p:cNvSpPr txBox="true"/>
          <p:nvPr/>
        </p:nvSpPr>
        <p:spPr>
          <a:xfrm rot="0">
            <a:off x="1413098" y="7741801"/>
            <a:ext cx="4049405" cy="2136886"/>
          </a:xfrm>
          <a:prstGeom prst="rect">
            <a:avLst/>
          </a:prstGeom>
        </p:spPr>
        <p:txBody>
          <a:bodyPr anchor="t" rtlCol="false" tIns="0" lIns="0" bIns="0" rIns="0">
            <a:spAutoFit/>
          </a:bodyPr>
          <a:lstStyle/>
          <a:p>
            <a:pPr marL="376885" indent="-188443" lvl="1">
              <a:lnSpc>
                <a:spcPts val="2443"/>
              </a:lnSpc>
              <a:buFont typeface="Arial"/>
              <a:buChar char="•"/>
            </a:pPr>
            <a:r>
              <a:rPr lang="en-US" sz="1745">
                <a:solidFill>
                  <a:srgbClr val="000000"/>
                </a:solidFill>
                <a:latin typeface="Poppins"/>
              </a:rPr>
              <a:t>Hiring backend programming of app and watch</a:t>
            </a:r>
          </a:p>
          <a:p>
            <a:pPr marL="376885" indent="-188443" lvl="1">
              <a:lnSpc>
                <a:spcPts val="2443"/>
              </a:lnSpc>
              <a:buFont typeface="Arial"/>
              <a:buChar char="•"/>
            </a:pPr>
            <a:r>
              <a:rPr lang="en-US" sz="1745">
                <a:solidFill>
                  <a:srgbClr val="000000"/>
                </a:solidFill>
                <a:latin typeface="Poppins"/>
              </a:rPr>
              <a:t>Infrastructure </a:t>
            </a:r>
          </a:p>
          <a:p>
            <a:pPr marL="376885" indent="-188443" lvl="1">
              <a:lnSpc>
                <a:spcPts val="2443"/>
              </a:lnSpc>
              <a:buFont typeface="Arial"/>
              <a:buChar char="•"/>
            </a:pPr>
            <a:r>
              <a:rPr lang="en-US" sz="1745">
                <a:solidFill>
                  <a:srgbClr val="000000"/>
                </a:solidFill>
                <a:latin typeface="Poppins"/>
              </a:rPr>
              <a:t>Hiring price for employees and researchers</a:t>
            </a:r>
          </a:p>
          <a:p>
            <a:pPr marL="376885" indent="-188443" lvl="1">
              <a:lnSpc>
                <a:spcPts val="2443"/>
              </a:lnSpc>
              <a:buFont typeface="Arial"/>
              <a:buChar char="•"/>
            </a:pPr>
            <a:r>
              <a:rPr lang="en-US" sz="1745">
                <a:solidFill>
                  <a:srgbClr val="000000"/>
                </a:solidFill>
                <a:latin typeface="Poppins"/>
              </a:rPr>
              <a:t>Marketing cost</a:t>
            </a:r>
          </a:p>
          <a:p>
            <a:pPr marL="376885" indent="-188443" lvl="1">
              <a:lnSpc>
                <a:spcPts val="2443"/>
              </a:lnSpc>
              <a:buFont typeface="Arial"/>
              <a:buChar char="•"/>
            </a:pPr>
            <a:r>
              <a:rPr lang="en-US" sz="1745">
                <a:solidFill>
                  <a:srgbClr val="000000"/>
                </a:solidFill>
                <a:latin typeface="Poppins"/>
              </a:rPr>
              <a:t>Watch &amp; App publishing cost</a:t>
            </a:r>
          </a:p>
        </p:txBody>
      </p:sp>
      <p:sp>
        <p:nvSpPr>
          <p:cNvPr name="TextBox 14" id="14"/>
          <p:cNvSpPr txBox="true"/>
          <p:nvPr/>
        </p:nvSpPr>
        <p:spPr>
          <a:xfrm rot="0">
            <a:off x="14192702" y="971550"/>
            <a:ext cx="2589789" cy="3852545"/>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Poppins"/>
              </a:rPr>
              <a:t>Heart patients (known)</a:t>
            </a:r>
          </a:p>
          <a:p>
            <a:pPr marL="367031" indent="-183515" lvl="1">
              <a:lnSpc>
                <a:spcPts val="2380"/>
              </a:lnSpc>
              <a:buFont typeface="Arial"/>
              <a:buChar char="•"/>
            </a:pPr>
            <a:r>
              <a:rPr lang="en-US" sz="1700">
                <a:solidFill>
                  <a:srgbClr val="000000"/>
                </a:solidFill>
                <a:latin typeface="Poppins"/>
              </a:rPr>
              <a:t>Sports persons and athletes</a:t>
            </a:r>
          </a:p>
          <a:p>
            <a:pPr marL="367031" indent="-183515" lvl="1">
              <a:lnSpc>
                <a:spcPts val="2380"/>
              </a:lnSpc>
              <a:buFont typeface="Arial"/>
              <a:buChar char="•"/>
            </a:pPr>
            <a:r>
              <a:rPr lang="en-US" sz="1700">
                <a:solidFill>
                  <a:srgbClr val="000000"/>
                </a:solidFill>
                <a:latin typeface="Poppins"/>
              </a:rPr>
              <a:t>Health enthusiasts</a:t>
            </a:r>
          </a:p>
          <a:p>
            <a:pPr marL="367031" indent="-183515" lvl="1">
              <a:lnSpc>
                <a:spcPts val="2380"/>
              </a:lnSpc>
              <a:buFont typeface="Arial"/>
              <a:buChar char="•"/>
            </a:pPr>
            <a:r>
              <a:rPr lang="en-US" sz="1700">
                <a:solidFill>
                  <a:srgbClr val="000000"/>
                </a:solidFill>
                <a:latin typeface="Poppins"/>
              </a:rPr>
              <a:t>Corporate wellness programs</a:t>
            </a:r>
          </a:p>
          <a:p>
            <a:pPr marL="367031" indent="-183515" lvl="1">
              <a:lnSpc>
                <a:spcPts val="2380"/>
              </a:lnSpc>
              <a:buFont typeface="Arial"/>
              <a:buChar char="•"/>
            </a:pPr>
            <a:r>
              <a:rPr lang="en-US" sz="1700">
                <a:solidFill>
                  <a:srgbClr val="000000"/>
                </a:solidFill>
                <a:latin typeface="Poppins"/>
              </a:rPr>
              <a:t>Diabetic patients and people with high cholestrol levels.</a:t>
            </a:r>
          </a:p>
          <a:p>
            <a:pPr marL="367031" indent="-183515" lvl="1">
              <a:lnSpc>
                <a:spcPts val="2380"/>
              </a:lnSpc>
              <a:buFont typeface="Arial"/>
              <a:buChar char="•"/>
            </a:pPr>
            <a:r>
              <a:rPr lang="en-US" sz="1700">
                <a:solidFill>
                  <a:srgbClr val="000000"/>
                </a:solidFill>
                <a:latin typeface="Poppins"/>
              </a:rPr>
              <a:t>Healthcare providers</a:t>
            </a:r>
          </a:p>
        </p:txBody>
      </p:sp>
      <p:sp>
        <p:nvSpPr>
          <p:cNvPr name="TextBox 15" id="15"/>
          <p:cNvSpPr txBox="true"/>
          <p:nvPr/>
        </p:nvSpPr>
        <p:spPr>
          <a:xfrm rot="0">
            <a:off x="10781555" y="4395300"/>
            <a:ext cx="3093839" cy="2463693"/>
          </a:xfrm>
          <a:prstGeom prst="rect">
            <a:avLst/>
          </a:prstGeom>
        </p:spPr>
        <p:txBody>
          <a:bodyPr anchor="t" rtlCol="false" tIns="0" lIns="0" bIns="0" rIns="0">
            <a:spAutoFit/>
          </a:bodyPr>
          <a:lstStyle/>
          <a:p>
            <a:pPr algn="just" marL="432711" indent="-216355" lvl="1">
              <a:lnSpc>
                <a:spcPts val="2805"/>
              </a:lnSpc>
              <a:buFont typeface="Arial"/>
              <a:buChar char="•"/>
            </a:pPr>
            <a:r>
              <a:rPr lang="en-US" sz="2004">
                <a:solidFill>
                  <a:srgbClr val="000000"/>
                </a:solidFill>
                <a:latin typeface="Poppins"/>
              </a:rPr>
              <a:t>Sports academy</a:t>
            </a:r>
          </a:p>
          <a:p>
            <a:pPr algn="just" marL="432711" indent="-216355" lvl="1">
              <a:lnSpc>
                <a:spcPts val="2805"/>
              </a:lnSpc>
              <a:buFont typeface="Arial"/>
              <a:buChar char="•"/>
            </a:pPr>
            <a:r>
              <a:rPr lang="en-US" sz="2004">
                <a:solidFill>
                  <a:srgbClr val="000000"/>
                </a:solidFill>
                <a:latin typeface="Poppins"/>
              </a:rPr>
              <a:t>Social Media</a:t>
            </a:r>
          </a:p>
          <a:p>
            <a:pPr algn="just" marL="432711" indent="-216355" lvl="1">
              <a:lnSpc>
                <a:spcPts val="2805"/>
              </a:lnSpc>
              <a:buFont typeface="Arial"/>
              <a:buChar char="•"/>
            </a:pPr>
            <a:r>
              <a:rPr lang="en-US" sz="2004">
                <a:solidFill>
                  <a:srgbClr val="000000"/>
                </a:solidFill>
                <a:latin typeface="Poppins"/>
              </a:rPr>
              <a:t>Ads</a:t>
            </a:r>
          </a:p>
          <a:p>
            <a:pPr algn="just" marL="432711" indent="-216355" lvl="1">
              <a:lnSpc>
                <a:spcPts val="2805"/>
              </a:lnSpc>
              <a:buFont typeface="Arial"/>
              <a:buChar char="•"/>
            </a:pPr>
            <a:r>
              <a:rPr lang="en-US" sz="2004">
                <a:solidFill>
                  <a:srgbClr val="000000"/>
                </a:solidFill>
                <a:latin typeface="Poppins"/>
              </a:rPr>
              <a:t>Pharmacies          and hospitals</a:t>
            </a:r>
          </a:p>
          <a:p>
            <a:pPr algn="just" marL="432711" indent="-216355" lvl="1">
              <a:lnSpc>
                <a:spcPts val="2805"/>
              </a:lnSpc>
              <a:buFont typeface="Arial"/>
              <a:buChar char="•"/>
            </a:pPr>
            <a:r>
              <a:rPr lang="en-US" sz="2004">
                <a:solidFill>
                  <a:srgbClr val="000000"/>
                </a:solidFill>
                <a:latin typeface="Poppins"/>
              </a:rPr>
              <a:t>Online ads and marketing</a:t>
            </a:r>
          </a:p>
        </p:txBody>
      </p:sp>
      <p:sp>
        <p:nvSpPr>
          <p:cNvPr name="TextBox 16" id="16"/>
          <p:cNvSpPr txBox="true"/>
          <p:nvPr/>
        </p:nvSpPr>
        <p:spPr>
          <a:xfrm rot="0">
            <a:off x="5676444" y="7732276"/>
            <a:ext cx="3232627" cy="1897667"/>
          </a:xfrm>
          <a:prstGeom prst="rect">
            <a:avLst/>
          </a:prstGeom>
        </p:spPr>
        <p:txBody>
          <a:bodyPr anchor="t" rtlCol="false" tIns="0" lIns="0" bIns="0" rIns="0">
            <a:spAutoFit/>
          </a:bodyPr>
          <a:lstStyle/>
          <a:p>
            <a:pPr algn="just">
              <a:lnSpc>
                <a:spcPts val="2504"/>
              </a:lnSpc>
            </a:pPr>
            <a:r>
              <a:rPr lang="en-US" sz="1788">
                <a:solidFill>
                  <a:srgbClr val="000000"/>
                </a:solidFill>
                <a:latin typeface="Poppins"/>
              </a:rPr>
              <a:t>6. M</a:t>
            </a:r>
            <a:r>
              <a:rPr lang="en-US" sz="1788">
                <a:solidFill>
                  <a:srgbClr val="000000"/>
                </a:solidFill>
                <a:latin typeface="Poppins"/>
              </a:rPr>
              <a:t>aintenance cost</a:t>
            </a:r>
          </a:p>
          <a:p>
            <a:pPr algn="just">
              <a:lnSpc>
                <a:spcPts val="2504"/>
              </a:lnSpc>
            </a:pPr>
            <a:r>
              <a:rPr lang="en-US" sz="1788">
                <a:solidFill>
                  <a:srgbClr val="000000"/>
                </a:solidFill>
                <a:latin typeface="Poppins"/>
              </a:rPr>
              <a:t>7. Health experts</a:t>
            </a:r>
          </a:p>
          <a:p>
            <a:pPr>
              <a:lnSpc>
                <a:spcPts val="2504"/>
              </a:lnSpc>
            </a:pPr>
            <a:r>
              <a:rPr lang="en-US" sz="1788">
                <a:solidFill>
                  <a:srgbClr val="000000"/>
                </a:solidFill>
                <a:latin typeface="Poppins"/>
              </a:rPr>
              <a:t>8.Commission for other    markets</a:t>
            </a:r>
          </a:p>
          <a:p>
            <a:pPr algn="just">
              <a:lnSpc>
                <a:spcPts val="2504"/>
              </a:lnSpc>
            </a:pPr>
            <a:r>
              <a:rPr lang="en-US" sz="1788">
                <a:solidFill>
                  <a:srgbClr val="000000"/>
                </a:solidFill>
                <a:latin typeface="Poppins"/>
              </a:rPr>
              <a:t>9.Compliance and Legal</a:t>
            </a:r>
          </a:p>
          <a:p>
            <a:pPr algn="just">
              <a:lnSpc>
                <a:spcPts val="2504"/>
              </a:lnSpc>
            </a:pPr>
          </a:p>
        </p:txBody>
      </p:sp>
      <p:sp>
        <p:nvSpPr>
          <p:cNvPr name="TextBox 17" id="17"/>
          <p:cNvSpPr txBox="true"/>
          <p:nvPr/>
        </p:nvSpPr>
        <p:spPr>
          <a:xfrm rot="0">
            <a:off x="10781555" y="971550"/>
            <a:ext cx="2965495" cy="2700116"/>
          </a:xfrm>
          <a:prstGeom prst="rect">
            <a:avLst/>
          </a:prstGeom>
        </p:spPr>
        <p:txBody>
          <a:bodyPr anchor="t" rtlCol="false" tIns="0" lIns="0" bIns="0" rIns="0">
            <a:spAutoFit/>
          </a:bodyPr>
          <a:lstStyle/>
          <a:p>
            <a:pPr marL="367863" indent="-183931" lvl="1">
              <a:lnSpc>
                <a:spcPts val="2385"/>
              </a:lnSpc>
              <a:buFont typeface="Arial"/>
              <a:buChar char="•"/>
            </a:pPr>
            <a:r>
              <a:rPr lang="en-US" sz="1703">
                <a:solidFill>
                  <a:srgbClr val="000000"/>
                </a:solidFill>
                <a:latin typeface="Poppins"/>
              </a:rPr>
              <a:t>Personalized feedback</a:t>
            </a:r>
          </a:p>
          <a:p>
            <a:pPr marL="367863" indent="-183931" lvl="1">
              <a:lnSpc>
                <a:spcPts val="2385"/>
              </a:lnSpc>
              <a:buFont typeface="Arial"/>
              <a:buChar char="•"/>
            </a:pPr>
            <a:r>
              <a:rPr lang="en-US" sz="1703">
                <a:solidFill>
                  <a:srgbClr val="000000"/>
                </a:solidFill>
                <a:latin typeface="Poppins"/>
              </a:rPr>
              <a:t>Community engagement</a:t>
            </a:r>
          </a:p>
          <a:p>
            <a:pPr marL="367863" indent="-183931" lvl="1">
              <a:lnSpc>
                <a:spcPts val="2385"/>
              </a:lnSpc>
              <a:buFont typeface="Arial"/>
              <a:buChar char="•"/>
            </a:pPr>
            <a:r>
              <a:rPr lang="en-US" sz="1703">
                <a:solidFill>
                  <a:srgbClr val="000000"/>
                </a:solidFill>
                <a:latin typeface="Poppins"/>
              </a:rPr>
              <a:t>Responsive assistance</a:t>
            </a:r>
          </a:p>
          <a:p>
            <a:pPr marL="367863" indent="-183931" lvl="1">
              <a:lnSpc>
                <a:spcPts val="2385"/>
              </a:lnSpc>
              <a:buFont typeface="Arial"/>
              <a:buChar char="•"/>
            </a:pPr>
            <a:r>
              <a:rPr lang="en-US" sz="1703">
                <a:solidFill>
                  <a:srgbClr val="000000"/>
                </a:solidFill>
                <a:latin typeface="Poppins"/>
              </a:rPr>
              <a:t>Continuous support</a:t>
            </a:r>
          </a:p>
          <a:p>
            <a:pPr marL="367863" indent="-183931" lvl="1">
              <a:lnSpc>
                <a:spcPts val="2385"/>
              </a:lnSpc>
              <a:buFont typeface="Arial"/>
              <a:buChar char="•"/>
            </a:pPr>
            <a:r>
              <a:rPr lang="en-US" sz="1703">
                <a:solidFill>
                  <a:srgbClr val="000000"/>
                </a:solidFill>
                <a:latin typeface="Poppins"/>
              </a:rPr>
              <a:t>User education</a:t>
            </a:r>
          </a:p>
          <a:p>
            <a:pPr marL="367863" indent="-183931" lvl="1">
              <a:lnSpc>
                <a:spcPts val="2385"/>
              </a:lnSpc>
              <a:buFont typeface="Arial"/>
              <a:buChar char="•"/>
            </a:pPr>
            <a:r>
              <a:rPr lang="en-US" sz="1703">
                <a:solidFill>
                  <a:srgbClr val="000000"/>
                </a:solidFill>
                <a:latin typeface="Poppins"/>
              </a:rPr>
              <a:t>Health awareness events and competitions</a:t>
            </a:r>
          </a:p>
        </p:txBody>
      </p:sp>
      <p:sp>
        <p:nvSpPr>
          <p:cNvPr name="TextBox 18" id="18"/>
          <p:cNvSpPr txBox="true"/>
          <p:nvPr/>
        </p:nvSpPr>
        <p:spPr>
          <a:xfrm rot="0">
            <a:off x="7680185" y="971550"/>
            <a:ext cx="2927630" cy="5343082"/>
          </a:xfrm>
          <a:prstGeom prst="rect">
            <a:avLst/>
          </a:prstGeom>
        </p:spPr>
        <p:txBody>
          <a:bodyPr anchor="t" rtlCol="false" tIns="0" lIns="0" bIns="0" rIns="0">
            <a:spAutoFit/>
          </a:bodyPr>
          <a:lstStyle/>
          <a:p>
            <a:pPr marL="408576" indent="-204288" lvl="1">
              <a:lnSpc>
                <a:spcPts val="2649"/>
              </a:lnSpc>
              <a:buFont typeface="Arial"/>
              <a:buChar char="•"/>
            </a:pPr>
            <a:r>
              <a:rPr lang="en-US" sz="1892">
                <a:solidFill>
                  <a:srgbClr val="000000"/>
                </a:solidFill>
                <a:latin typeface="Poppins"/>
              </a:rPr>
              <a:t>Empowering proactive health management with comprehensive real-time monitoring, analysis, and personalized recommendations for optimal heart health.</a:t>
            </a:r>
          </a:p>
          <a:p>
            <a:pPr marL="408576" indent="-204288" lvl="1">
              <a:lnSpc>
                <a:spcPts val="2649"/>
              </a:lnSpc>
              <a:buFont typeface="Arial"/>
              <a:buChar char="•"/>
            </a:pPr>
            <a:r>
              <a:rPr lang="en-US" sz="1892">
                <a:solidFill>
                  <a:srgbClr val="000000"/>
                </a:solidFill>
                <a:latin typeface="Poppins"/>
              </a:rPr>
              <a:t>Predictive insights to enhance well-being, minimize risks, and connect users with tailored medical expertise</a:t>
            </a:r>
          </a:p>
        </p:txBody>
      </p:sp>
      <p:sp>
        <p:nvSpPr>
          <p:cNvPr name="TextBox 19" id="19"/>
          <p:cNvSpPr txBox="true"/>
          <p:nvPr/>
        </p:nvSpPr>
        <p:spPr>
          <a:xfrm rot="0">
            <a:off x="941291" y="895826"/>
            <a:ext cx="3644331" cy="927389"/>
          </a:xfrm>
          <a:prstGeom prst="rect">
            <a:avLst/>
          </a:prstGeom>
        </p:spPr>
        <p:txBody>
          <a:bodyPr anchor="t" rtlCol="false" tIns="0" lIns="0" bIns="0" rIns="0">
            <a:spAutoFit/>
          </a:bodyPr>
          <a:lstStyle/>
          <a:p>
            <a:pPr marL="376906" indent="-188453" lvl="1">
              <a:lnSpc>
                <a:spcPts val="2444"/>
              </a:lnSpc>
              <a:buFont typeface="Arial"/>
              <a:buChar char="•"/>
            </a:pPr>
            <a:r>
              <a:rPr lang="en-US" sz="1745">
                <a:solidFill>
                  <a:srgbClr val="000000"/>
                </a:solidFill>
                <a:latin typeface="Poppins"/>
              </a:rPr>
              <a:t>Healthcare providers</a:t>
            </a:r>
          </a:p>
          <a:p>
            <a:pPr marL="376906" indent="-188453" lvl="1">
              <a:lnSpc>
                <a:spcPts val="2444"/>
              </a:lnSpc>
              <a:buFont typeface="Arial"/>
              <a:buChar char="•"/>
            </a:pPr>
            <a:r>
              <a:rPr lang="en-US" sz="1745">
                <a:solidFill>
                  <a:srgbClr val="000000"/>
                </a:solidFill>
                <a:latin typeface="Poppins"/>
              </a:rPr>
              <a:t>IT companies</a:t>
            </a:r>
          </a:p>
          <a:p>
            <a:pPr marL="376906" indent="-188453" lvl="1">
              <a:lnSpc>
                <a:spcPts val="2444"/>
              </a:lnSpc>
              <a:buFont typeface="Arial"/>
              <a:buChar char="•"/>
            </a:pPr>
            <a:r>
              <a:rPr lang="en-US" sz="1745">
                <a:solidFill>
                  <a:srgbClr val="000000"/>
                </a:solidFill>
                <a:latin typeface="Poppins"/>
              </a:rPr>
              <a:t>Gyms &amp; Yoga instructors</a:t>
            </a:r>
          </a:p>
        </p:txBody>
      </p:sp>
      <p:sp>
        <p:nvSpPr>
          <p:cNvPr name="TextBox 20" id="20"/>
          <p:cNvSpPr txBox="true"/>
          <p:nvPr/>
        </p:nvSpPr>
        <p:spPr>
          <a:xfrm rot="0">
            <a:off x="4334529" y="812165"/>
            <a:ext cx="2958229" cy="2671310"/>
          </a:xfrm>
          <a:prstGeom prst="rect">
            <a:avLst/>
          </a:prstGeom>
        </p:spPr>
        <p:txBody>
          <a:bodyPr anchor="t" rtlCol="false" tIns="0" lIns="0" bIns="0" rIns="0">
            <a:spAutoFit/>
          </a:bodyPr>
          <a:lstStyle/>
          <a:p>
            <a:pPr marL="368174" indent="-184087" lvl="1">
              <a:lnSpc>
                <a:spcPts val="2387"/>
              </a:lnSpc>
              <a:buFont typeface="Arial"/>
              <a:buChar char="•"/>
            </a:pPr>
            <a:r>
              <a:rPr lang="en-US" sz="1705">
                <a:solidFill>
                  <a:srgbClr val="000000"/>
                </a:solidFill>
                <a:latin typeface="Poppins"/>
              </a:rPr>
              <a:t>Research</a:t>
            </a:r>
          </a:p>
          <a:p>
            <a:pPr marL="368174" indent="-184087" lvl="1">
              <a:lnSpc>
                <a:spcPts val="2387"/>
              </a:lnSpc>
              <a:buFont typeface="Arial"/>
              <a:buChar char="•"/>
            </a:pPr>
            <a:r>
              <a:rPr lang="en-US" sz="1705">
                <a:solidFill>
                  <a:srgbClr val="000000"/>
                </a:solidFill>
                <a:latin typeface="Poppins"/>
              </a:rPr>
              <a:t>Medical Collaboration</a:t>
            </a:r>
          </a:p>
          <a:p>
            <a:pPr marL="368174" indent="-184087" lvl="1">
              <a:lnSpc>
                <a:spcPts val="2387"/>
              </a:lnSpc>
              <a:buFont typeface="Arial"/>
              <a:buChar char="•"/>
            </a:pPr>
            <a:r>
              <a:rPr lang="en-US" sz="1705">
                <a:solidFill>
                  <a:srgbClr val="000000"/>
                </a:solidFill>
                <a:latin typeface="Poppins"/>
              </a:rPr>
              <a:t>Data collection &amp; integration</a:t>
            </a:r>
          </a:p>
          <a:p>
            <a:pPr marL="368174" indent="-184087" lvl="1">
              <a:lnSpc>
                <a:spcPts val="2387"/>
              </a:lnSpc>
              <a:buFont typeface="Arial"/>
              <a:buChar char="•"/>
            </a:pPr>
            <a:r>
              <a:rPr lang="en-US" sz="1705">
                <a:solidFill>
                  <a:srgbClr val="000000"/>
                </a:solidFill>
                <a:latin typeface="Poppins"/>
              </a:rPr>
              <a:t>Algorithm development</a:t>
            </a:r>
          </a:p>
          <a:p>
            <a:pPr marL="368174" indent="-184087" lvl="1">
              <a:lnSpc>
                <a:spcPts val="2387"/>
              </a:lnSpc>
              <a:buFont typeface="Arial"/>
              <a:buChar char="•"/>
            </a:pPr>
            <a:r>
              <a:rPr lang="en-US" sz="1705">
                <a:solidFill>
                  <a:srgbClr val="000000"/>
                </a:solidFill>
                <a:latin typeface="Poppins"/>
              </a:rPr>
              <a:t>Watch &amp; App development &amp; testing</a:t>
            </a:r>
          </a:p>
          <a:p>
            <a:pPr marL="368174" indent="-184087" lvl="1">
              <a:lnSpc>
                <a:spcPts val="2387"/>
              </a:lnSpc>
              <a:buFont typeface="Arial"/>
              <a:buChar char="•"/>
            </a:pPr>
            <a:r>
              <a:rPr lang="en-US" sz="1705">
                <a:solidFill>
                  <a:srgbClr val="000000"/>
                </a:solidFill>
                <a:latin typeface="Poppins"/>
              </a:rPr>
              <a:t>Continuous improvement</a:t>
            </a:r>
          </a:p>
        </p:txBody>
      </p:sp>
      <p:sp>
        <p:nvSpPr>
          <p:cNvPr name="TextBox 21" id="21"/>
          <p:cNvSpPr txBox="true"/>
          <p:nvPr/>
        </p:nvSpPr>
        <p:spPr>
          <a:xfrm rot="0">
            <a:off x="4494855" y="4238412"/>
            <a:ext cx="2797902" cy="2750731"/>
          </a:xfrm>
          <a:prstGeom prst="rect">
            <a:avLst/>
          </a:prstGeom>
        </p:spPr>
        <p:txBody>
          <a:bodyPr anchor="t" rtlCol="false" tIns="0" lIns="0" bIns="0" rIns="0">
            <a:spAutoFit/>
          </a:bodyPr>
          <a:lstStyle/>
          <a:p>
            <a:pPr marL="421764" indent="-210882" lvl="1">
              <a:lnSpc>
                <a:spcPts val="2734"/>
              </a:lnSpc>
              <a:buFont typeface="Arial"/>
              <a:buChar char="•"/>
            </a:pPr>
            <a:r>
              <a:rPr lang="en-US" sz="1953">
                <a:solidFill>
                  <a:srgbClr val="000000"/>
                </a:solidFill>
                <a:latin typeface="Poppins"/>
              </a:rPr>
              <a:t>Development &amp; medical team</a:t>
            </a:r>
          </a:p>
          <a:p>
            <a:pPr marL="421764" indent="-210882" lvl="1">
              <a:lnSpc>
                <a:spcPts val="2734"/>
              </a:lnSpc>
              <a:buFont typeface="Arial"/>
              <a:buChar char="•"/>
            </a:pPr>
            <a:r>
              <a:rPr lang="en-US" sz="1953">
                <a:solidFill>
                  <a:srgbClr val="000000"/>
                </a:solidFill>
                <a:latin typeface="Poppins"/>
              </a:rPr>
              <a:t>Cloud services</a:t>
            </a:r>
          </a:p>
          <a:p>
            <a:pPr marL="421764" indent="-210882" lvl="1">
              <a:lnSpc>
                <a:spcPts val="2734"/>
              </a:lnSpc>
              <a:buFont typeface="Arial"/>
              <a:buChar char="•"/>
            </a:pPr>
            <a:r>
              <a:rPr lang="en-US" sz="1953">
                <a:solidFill>
                  <a:srgbClr val="000000"/>
                </a:solidFill>
                <a:latin typeface="Poppins"/>
              </a:rPr>
              <a:t>Funding</a:t>
            </a:r>
          </a:p>
          <a:p>
            <a:pPr marL="421764" indent="-210882" lvl="1">
              <a:lnSpc>
                <a:spcPts val="2734"/>
              </a:lnSpc>
              <a:buFont typeface="Arial"/>
              <a:buChar char="•"/>
            </a:pPr>
            <a:r>
              <a:rPr lang="en-US" sz="1953">
                <a:solidFill>
                  <a:srgbClr val="000000"/>
                </a:solidFill>
                <a:latin typeface="Poppins"/>
              </a:rPr>
              <a:t>Partners</a:t>
            </a:r>
          </a:p>
          <a:p>
            <a:pPr marL="421764" indent="-210882" lvl="1">
              <a:lnSpc>
                <a:spcPts val="2734"/>
              </a:lnSpc>
              <a:buFont typeface="Arial"/>
              <a:buChar char="•"/>
            </a:pPr>
            <a:r>
              <a:rPr lang="en-US" sz="1953">
                <a:solidFill>
                  <a:srgbClr val="000000"/>
                </a:solidFill>
                <a:latin typeface="Poppins"/>
              </a:rPr>
              <a:t>Patents and Licenses</a:t>
            </a:r>
          </a:p>
          <a:p>
            <a:pPr marL="421764" indent="-210882" lvl="1">
              <a:lnSpc>
                <a:spcPts val="2734"/>
              </a:lnSpc>
              <a:buFont typeface="Arial"/>
              <a:buChar char="•"/>
            </a:pPr>
            <a:r>
              <a:rPr lang="en-US" sz="1953">
                <a:solidFill>
                  <a:srgbClr val="000000"/>
                </a:solidFill>
                <a:latin typeface="Poppins"/>
              </a:rPr>
              <a:t>Health database</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87967" y="1028700"/>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59861" y="1047750"/>
            <a:ext cx="3184003" cy="397382"/>
          </a:xfrm>
          <a:prstGeom prst="rect">
            <a:avLst/>
          </a:prstGeom>
        </p:spPr>
        <p:txBody>
          <a:bodyPr anchor="t" rtlCol="false" tIns="0" lIns="0" bIns="0" rIns="0">
            <a:spAutoFit/>
          </a:bodyPr>
          <a:lstStyle/>
          <a:p>
            <a:pPr>
              <a:lnSpc>
                <a:spcPts val="3068"/>
              </a:lnSpc>
            </a:pPr>
            <a:r>
              <a:rPr lang="en-US" sz="2789">
                <a:solidFill>
                  <a:srgbClr val="F5F5F5"/>
                </a:solidFill>
                <a:latin typeface="Lato Bold"/>
              </a:rPr>
              <a:t>MED TECH</a:t>
            </a:r>
          </a:p>
        </p:txBody>
      </p:sp>
      <p:sp>
        <p:nvSpPr>
          <p:cNvPr name="AutoShape 5" id="5"/>
          <p:cNvSpPr/>
          <p:nvPr/>
        </p:nvSpPr>
        <p:spPr>
          <a:xfrm flipV="true">
            <a:off x="1637793" y="-386531"/>
            <a:ext cx="0" cy="11126024"/>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703661" y="4148879"/>
            <a:ext cx="6880678" cy="2055203"/>
            <a:chOff x="0" y="0"/>
            <a:chExt cx="1812195" cy="541288"/>
          </a:xfrm>
        </p:grpSpPr>
        <p:sp>
          <p:nvSpPr>
            <p:cNvPr name="Freeform 7" id="7"/>
            <p:cNvSpPr/>
            <p:nvPr/>
          </p:nvSpPr>
          <p:spPr>
            <a:xfrm flipH="false" flipV="false" rot="0">
              <a:off x="0" y="0"/>
              <a:ext cx="1812195" cy="541288"/>
            </a:xfrm>
            <a:custGeom>
              <a:avLst/>
              <a:gdLst/>
              <a:ahLst/>
              <a:cxnLst/>
              <a:rect r="r" b="b" t="t" l="l"/>
              <a:pathLst>
                <a:path h="541288" w="1812195">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name="TextBox 8" id="8"/>
            <p:cNvSpPr txBox="true"/>
            <p:nvPr/>
          </p:nvSpPr>
          <p:spPr>
            <a:xfrm>
              <a:off x="0" y="-9525"/>
              <a:ext cx="1812195" cy="550813"/>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5739983" y="4739755"/>
            <a:ext cx="6808033" cy="930803"/>
          </a:xfrm>
          <a:prstGeom prst="rect">
            <a:avLst/>
          </a:prstGeom>
        </p:spPr>
        <p:txBody>
          <a:bodyPr anchor="t" rtlCol="false" tIns="0" lIns="0" bIns="0" rIns="0">
            <a:spAutoFit/>
          </a:bodyPr>
          <a:lstStyle/>
          <a:p>
            <a:pPr algn="ctr">
              <a:lnSpc>
                <a:spcPts val="7195"/>
              </a:lnSpc>
            </a:pPr>
            <a:r>
              <a:rPr lang="en-US" sz="6541">
                <a:solidFill>
                  <a:srgbClr val="FFFFFF"/>
                </a:solidFill>
                <a:latin typeface="League Spartan"/>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FFFFF"/>
            </a:solidFill>
            <a:prstDash val="solid"/>
            <a:headEnd type="none" len="sm" w="sm"/>
            <a:tailEnd type="none" len="sm" w="sm"/>
          </a:ln>
        </p:spPr>
      </p:sp>
      <p:sp>
        <p:nvSpPr>
          <p:cNvPr name="TextBox 4" id="4"/>
          <p:cNvSpPr txBox="true"/>
          <p:nvPr/>
        </p:nvSpPr>
        <p:spPr>
          <a:xfrm rot="0">
            <a:off x="3838649" y="1968275"/>
            <a:ext cx="10610702"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TABLE OF</a:t>
            </a:r>
          </a:p>
        </p:txBody>
      </p:sp>
      <p:sp>
        <p:nvSpPr>
          <p:cNvPr name="TextBox 5" id="5"/>
          <p:cNvSpPr txBox="true"/>
          <p:nvPr/>
        </p:nvSpPr>
        <p:spPr>
          <a:xfrm rot="0">
            <a:off x="3713044" y="5553288"/>
            <a:ext cx="2097071" cy="338328"/>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Theme</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04</a:t>
            </a:r>
          </a:p>
        </p:txBody>
      </p:sp>
      <p:sp>
        <p:nvSpPr>
          <p:cNvPr name="TextBox 10" id="10"/>
          <p:cNvSpPr txBox="true"/>
          <p:nvPr/>
        </p:nvSpPr>
        <p:spPr>
          <a:xfrm rot="0">
            <a:off x="6662736" y="5553288"/>
            <a:ext cx="2097071" cy="338328"/>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Who we are</a:t>
            </a:r>
          </a:p>
        </p:txBody>
      </p:sp>
      <p:sp>
        <p:nvSpPr>
          <p:cNvPr name="TextBox 11" id="11"/>
          <p:cNvSpPr txBox="true"/>
          <p:nvPr/>
        </p:nvSpPr>
        <p:spPr>
          <a:xfrm rot="0">
            <a:off x="9612429" y="5553288"/>
            <a:ext cx="2097071" cy="338328"/>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Major Problems</a:t>
            </a:r>
          </a:p>
        </p:txBody>
      </p:sp>
      <p:sp>
        <p:nvSpPr>
          <p:cNvPr name="TextBox 12" id="12"/>
          <p:cNvSpPr txBox="true"/>
          <p:nvPr/>
        </p:nvSpPr>
        <p:spPr>
          <a:xfrm rot="0">
            <a:off x="12562122" y="5553288"/>
            <a:ext cx="2097071" cy="338328"/>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Problem we chose</a:t>
            </a:r>
          </a:p>
        </p:txBody>
      </p:sp>
      <p:sp>
        <p:nvSpPr>
          <p:cNvPr name="TextBox 13" id="13"/>
          <p:cNvSpPr txBox="true"/>
          <p:nvPr/>
        </p:nvSpPr>
        <p:spPr>
          <a:xfrm rot="0">
            <a:off x="3713044" y="7647022"/>
            <a:ext cx="2097071" cy="671703"/>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Why this specific problem</a:t>
            </a:r>
          </a:p>
        </p:txBody>
      </p:sp>
      <p:sp>
        <p:nvSpPr>
          <p:cNvPr name="TextBox 14" id="14"/>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05</a:t>
            </a:r>
          </a:p>
        </p:txBody>
      </p:sp>
      <p:sp>
        <p:nvSpPr>
          <p:cNvPr name="TextBox 15" id="15"/>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06</a:t>
            </a:r>
          </a:p>
        </p:txBody>
      </p:sp>
      <p:sp>
        <p:nvSpPr>
          <p:cNvPr name="TextBox 16" id="16"/>
          <p:cNvSpPr txBox="true"/>
          <p:nvPr/>
        </p:nvSpPr>
        <p:spPr>
          <a:xfrm rot="0">
            <a:off x="9426884" y="6736761"/>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07</a:t>
            </a:r>
          </a:p>
        </p:txBody>
      </p:sp>
      <p:sp>
        <p:nvSpPr>
          <p:cNvPr name="TextBox 17" id="17"/>
          <p:cNvSpPr txBox="true"/>
          <p:nvPr/>
        </p:nvSpPr>
        <p:spPr>
          <a:xfrm rot="0">
            <a:off x="12359177" y="6736761"/>
            <a:ext cx="2265543" cy="784225"/>
          </a:xfrm>
          <a:prstGeom prst="rect">
            <a:avLst/>
          </a:prstGeom>
        </p:spPr>
        <p:txBody>
          <a:bodyPr anchor="t" rtlCol="false" tIns="0" lIns="0" bIns="0" rIns="0">
            <a:spAutoFit/>
          </a:bodyPr>
          <a:lstStyle/>
          <a:p>
            <a:pPr algn="ctr">
              <a:lnSpc>
                <a:spcPts val="6049"/>
              </a:lnSpc>
            </a:pPr>
            <a:r>
              <a:rPr lang="en-US" sz="5499">
                <a:solidFill>
                  <a:srgbClr val="FFFFFF"/>
                </a:solidFill>
                <a:latin typeface="Lato Bold"/>
              </a:rPr>
              <a:t>08</a:t>
            </a:r>
          </a:p>
        </p:txBody>
      </p:sp>
      <p:sp>
        <p:nvSpPr>
          <p:cNvPr name="TextBox 18" id="18"/>
          <p:cNvSpPr txBox="true"/>
          <p:nvPr/>
        </p:nvSpPr>
        <p:spPr>
          <a:xfrm rot="0">
            <a:off x="6662736" y="7647022"/>
            <a:ext cx="2097071" cy="671703"/>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Proposed Solutions</a:t>
            </a:r>
          </a:p>
        </p:txBody>
      </p:sp>
      <p:sp>
        <p:nvSpPr>
          <p:cNvPr name="TextBox 19" id="19"/>
          <p:cNvSpPr txBox="true"/>
          <p:nvPr/>
        </p:nvSpPr>
        <p:spPr>
          <a:xfrm rot="0">
            <a:off x="9612429" y="7647022"/>
            <a:ext cx="2097071" cy="671703"/>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Selected Solution and Reason</a:t>
            </a:r>
          </a:p>
        </p:txBody>
      </p:sp>
      <p:sp>
        <p:nvSpPr>
          <p:cNvPr name="TextBox 20" id="20"/>
          <p:cNvSpPr txBox="true"/>
          <p:nvPr/>
        </p:nvSpPr>
        <p:spPr>
          <a:xfrm rot="0">
            <a:off x="12562122" y="7647022"/>
            <a:ext cx="2097071" cy="338328"/>
          </a:xfrm>
          <a:prstGeom prst="rect">
            <a:avLst/>
          </a:prstGeom>
        </p:spPr>
        <p:txBody>
          <a:bodyPr anchor="t" rtlCol="false" tIns="0" lIns="0" bIns="0" rIns="0">
            <a:spAutoFit/>
          </a:bodyPr>
          <a:lstStyle/>
          <a:p>
            <a:pPr algn="ctr">
              <a:lnSpc>
                <a:spcPts val="2646"/>
              </a:lnSpc>
            </a:pPr>
            <a:r>
              <a:rPr lang="en-US" sz="1800">
                <a:solidFill>
                  <a:srgbClr val="F5F5F5"/>
                </a:solidFill>
                <a:latin typeface="Poppins"/>
              </a:rPr>
              <a:t>Prototype</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a:solidFill>
                  <a:srgbClr val="FFFFFF"/>
                </a:solidFill>
                <a:latin typeface="League Spartan"/>
              </a:rPr>
              <a:t>CONTENTS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9771" y="15329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MED TECH</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9764415" y="3252092"/>
            <a:ext cx="7494885" cy="4026622"/>
          </a:xfrm>
          <a:custGeom>
            <a:avLst/>
            <a:gdLst/>
            <a:ahLst/>
            <a:cxnLst/>
            <a:rect r="r" b="b" t="t" l="l"/>
            <a:pathLst>
              <a:path h="4026622" w="7494885">
                <a:moveTo>
                  <a:pt x="0" y="0"/>
                </a:moveTo>
                <a:lnTo>
                  <a:pt x="7494885" y="0"/>
                </a:lnTo>
                <a:lnTo>
                  <a:pt x="7494885" y="4026622"/>
                </a:lnTo>
                <a:lnTo>
                  <a:pt x="0" y="4026622"/>
                </a:lnTo>
                <a:lnTo>
                  <a:pt x="0" y="0"/>
                </a:lnTo>
                <a:close/>
              </a:path>
            </a:pathLst>
          </a:custGeom>
          <a:blipFill>
            <a:blip r:embed="rId2"/>
            <a:stretch>
              <a:fillRect l="0" t="0" r="0" b="0"/>
            </a:stretch>
          </a:blipFill>
        </p:spPr>
      </p:sp>
      <p:sp>
        <p:nvSpPr>
          <p:cNvPr name="TextBox 5" id="5"/>
          <p:cNvSpPr txBox="true"/>
          <p:nvPr/>
        </p:nvSpPr>
        <p:spPr>
          <a:xfrm rot="0">
            <a:off x="1028700" y="952500"/>
            <a:ext cx="4255895"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WHY WE CHOSE</a:t>
            </a:r>
          </a:p>
        </p:txBody>
      </p:sp>
      <p:sp>
        <p:nvSpPr>
          <p:cNvPr name="TextBox 6" id="6"/>
          <p:cNvSpPr txBox="true"/>
          <p:nvPr/>
        </p:nvSpPr>
        <p:spPr>
          <a:xfrm rot="0">
            <a:off x="1028700" y="2994285"/>
            <a:ext cx="8596887" cy="6142910"/>
          </a:xfrm>
          <a:prstGeom prst="rect">
            <a:avLst/>
          </a:prstGeom>
        </p:spPr>
        <p:txBody>
          <a:bodyPr anchor="t" rtlCol="false" tIns="0" lIns="0" bIns="0" rIns="0">
            <a:spAutoFit/>
          </a:bodyPr>
          <a:lstStyle/>
          <a:p>
            <a:pPr marL="566233" indent="-283116" lvl="1">
              <a:lnSpc>
                <a:spcPts val="4458"/>
              </a:lnSpc>
              <a:buFont typeface="Arial"/>
              <a:buChar char="•"/>
            </a:pPr>
            <a:r>
              <a:rPr lang="en-US" sz="2622">
                <a:solidFill>
                  <a:srgbClr val="000000"/>
                </a:solidFill>
                <a:latin typeface="Poppins"/>
              </a:rPr>
              <a:t>Med tech allowed us to envision a transformative future where technology fuels personalized, accessible healthcare.</a:t>
            </a:r>
          </a:p>
          <a:p>
            <a:pPr marL="566233" indent="-283116" lvl="1">
              <a:lnSpc>
                <a:spcPts val="4458"/>
              </a:lnSpc>
              <a:buFont typeface="Arial"/>
              <a:buChar char="•"/>
            </a:pPr>
            <a:r>
              <a:rPr lang="en-US" sz="2622">
                <a:solidFill>
                  <a:srgbClr val="000000"/>
                </a:solidFill>
                <a:latin typeface="Poppins"/>
              </a:rPr>
              <a:t>Where we pioneer innovations merging empathy and advancement, empowering individuals to own their well-being.</a:t>
            </a:r>
          </a:p>
          <a:p>
            <a:pPr marL="566233" indent="-283116" lvl="1">
              <a:lnSpc>
                <a:spcPts val="4458"/>
              </a:lnSpc>
              <a:buFont typeface="Arial"/>
              <a:buChar char="•"/>
            </a:pPr>
            <a:r>
              <a:rPr lang="en-US" sz="2622">
                <a:solidFill>
                  <a:srgbClr val="000000"/>
                </a:solidFill>
                <a:latin typeface="Poppins"/>
              </a:rPr>
              <a:t>Also, it has a good number of startups and businesses which would help us understand the field better.</a:t>
            </a:r>
          </a:p>
          <a:p>
            <a:pPr>
              <a:lnSpc>
                <a:spcPts val="4458"/>
              </a:lnSpc>
            </a:pPr>
          </a:p>
          <a:p>
            <a:pPr>
              <a:lnSpc>
                <a:spcPts val="4458"/>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329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THE TEAM</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4779589" y="2704924"/>
            <a:ext cx="2328466" cy="2897386"/>
          </a:xfrm>
          <a:custGeom>
            <a:avLst/>
            <a:gdLst/>
            <a:ahLst/>
            <a:cxnLst/>
            <a:rect r="r" b="b" t="t" l="l"/>
            <a:pathLst>
              <a:path h="2897386" w="2328466">
                <a:moveTo>
                  <a:pt x="0" y="0"/>
                </a:moveTo>
                <a:lnTo>
                  <a:pt x="2328466" y="0"/>
                </a:lnTo>
                <a:lnTo>
                  <a:pt x="2328466" y="2897386"/>
                </a:lnTo>
                <a:lnTo>
                  <a:pt x="0" y="2897386"/>
                </a:lnTo>
                <a:lnTo>
                  <a:pt x="0" y="0"/>
                </a:lnTo>
                <a:close/>
              </a:path>
            </a:pathLst>
          </a:custGeom>
          <a:blipFill>
            <a:blip r:embed="rId2"/>
            <a:stretch>
              <a:fillRect l="0" t="-10273" r="0" b="-10273"/>
            </a:stretch>
          </a:blipFill>
        </p:spPr>
      </p:sp>
      <p:sp>
        <p:nvSpPr>
          <p:cNvPr name="Freeform 5" id="5"/>
          <p:cNvSpPr/>
          <p:nvPr/>
        </p:nvSpPr>
        <p:spPr>
          <a:xfrm flipH="false" flipV="false" rot="0">
            <a:off x="11098884" y="2704924"/>
            <a:ext cx="2503091" cy="2897386"/>
          </a:xfrm>
          <a:custGeom>
            <a:avLst/>
            <a:gdLst/>
            <a:ahLst/>
            <a:cxnLst/>
            <a:rect r="r" b="b" t="t" l="l"/>
            <a:pathLst>
              <a:path h="2897386" w="2503091">
                <a:moveTo>
                  <a:pt x="0" y="0"/>
                </a:moveTo>
                <a:lnTo>
                  <a:pt x="2503090" y="0"/>
                </a:lnTo>
                <a:lnTo>
                  <a:pt x="2503090" y="2897386"/>
                </a:lnTo>
                <a:lnTo>
                  <a:pt x="0" y="2897386"/>
                </a:lnTo>
                <a:lnTo>
                  <a:pt x="0" y="0"/>
                </a:lnTo>
                <a:close/>
              </a:path>
            </a:pathLst>
          </a:custGeom>
          <a:blipFill>
            <a:blip r:embed="rId2"/>
            <a:stretch>
              <a:fillRect l="0" t="-14793" r="0" b="-14793"/>
            </a:stretch>
          </a:blipFill>
        </p:spPr>
      </p:sp>
      <p:sp>
        <p:nvSpPr>
          <p:cNvPr name="Freeform 6" id="6"/>
          <p:cNvSpPr/>
          <p:nvPr/>
        </p:nvSpPr>
        <p:spPr>
          <a:xfrm flipH="false" flipV="false" rot="0">
            <a:off x="14306824" y="2704924"/>
            <a:ext cx="2315566" cy="2897386"/>
          </a:xfrm>
          <a:custGeom>
            <a:avLst/>
            <a:gdLst/>
            <a:ahLst/>
            <a:cxnLst/>
            <a:rect r="r" b="b" t="t" l="l"/>
            <a:pathLst>
              <a:path h="2897386" w="2315566">
                <a:moveTo>
                  <a:pt x="0" y="0"/>
                </a:moveTo>
                <a:lnTo>
                  <a:pt x="2315566" y="0"/>
                </a:lnTo>
                <a:lnTo>
                  <a:pt x="2315566" y="2897386"/>
                </a:lnTo>
                <a:lnTo>
                  <a:pt x="0" y="2897386"/>
                </a:lnTo>
                <a:lnTo>
                  <a:pt x="0" y="0"/>
                </a:lnTo>
                <a:close/>
              </a:path>
            </a:pathLst>
          </a:custGeom>
          <a:blipFill>
            <a:blip r:embed="rId3"/>
            <a:stretch>
              <a:fillRect l="0" t="-3735" r="0" b="-3735"/>
            </a:stretch>
          </a:blipFill>
        </p:spPr>
      </p:sp>
      <p:sp>
        <p:nvSpPr>
          <p:cNvPr name="Freeform 7" id="7"/>
          <p:cNvSpPr/>
          <p:nvPr/>
        </p:nvSpPr>
        <p:spPr>
          <a:xfrm flipH="false" flipV="false" rot="0">
            <a:off x="7928133" y="2704924"/>
            <a:ext cx="2431735" cy="2897386"/>
          </a:xfrm>
          <a:custGeom>
            <a:avLst/>
            <a:gdLst/>
            <a:ahLst/>
            <a:cxnLst/>
            <a:rect r="r" b="b" t="t" l="l"/>
            <a:pathLst>
              <a:path h="2897386" w="2431735">
                <a:moveTo>
                  <a:pt x="0" y="0"/>
                </a:moveTo>
                <a:lnTo>
                  <a:pt x="2431734" y="0"/>
                </a:lnTo>
                <a:lnTo>
                  <a:pt x="2431734" y="2897386"/>
                </a:lnTo>
                <a:lnTo>
                  <a:pt x="0" y="2897386"/>
                </a:lnTo>
                <a:lnTo>
                  <a:pt x="0" y="0"/>
                </a:lnTo>
                <a:close/>
              </a:path>
            </a:pathLst>
          </a:custGeom>
          <a:blipFill>
            <a:blip r:embed="rId4"/>
            <a:stretch>
              <a:fillRect l="0" t="0" r="0" b="0"/>
            </a:stretch>
          </a:blipFill>
        </p:spPr>
      </p:sp>
      <p:sp>
        <p:nvSpPr>
          <p:cNvPr name="Freeform 8" id="8"/>
          <p:cNvSpPr/>
          <p:nvPr/>
        </p:nvSpPr>
        <p:spPr>
          <a:xfrm flipH="false" flipV="false" rot="0">
            <a:off x="4779589" y="2704924"/>
            <a:ext cx="2658281" cy="2897386"/>
          </a:xfrm>
          <a:custGeom>
            <a:avLst/>
            <a:gdLst/>
            <a:ahLst/>
            <a:cxnLst/>
            <a:rect r="r" b="b" t="t" l="l"/>
            <a:pathLst>
              <a:path h="2897386" w="2658281">
                <a:moveTo>
                  <a:pt x="0" y="0"/>
                </a:moveTo>
                <a:lnTo>
                  <a:pt x="2658282" y="0"/>
                </a:lnTo>
                <a:lnTo>
                  <a:pt x="2658282" y="2897386"/>
                </a:lnTo>
                <a:lnTo>
                  <a:pt x="0" y="2897386"/>
                </a:lnTo>
                <a:lnTo>
                  <a:pt x="0" y="0"/>
                </a:lnTo>
                <a:close/>
              </a:path>
            </a:pathLst>
          </a:custGeom>
          <a:blipFill>
            <a:blip r:embed="rId5"/>
            <a:stretch>
              <a:fillRect l="0" t="0" r="0" b="0"/>
            </a:stretch>
          </a:blipFill>
        </p:spPr>
      </p:sp>
      <p:sp>
        <p:nvSpPr>
          <p:cNvPr name="Freeform 9" id="9"/>
          <p:cNvSpPr/>
          <p:nvPr/>
        </p:nvSpPr>
        <p:spPr>
          <a:xfrm flipH="false" flipV="false" rot="0">
            <a:off x="11057430" y="2704924"/>
            <a:ext cx="2544544" cy="2897386"/>
          </a:xfrm>
          <a:custGeom>
            <a:avLst/>
            <a:gdLst/>
            <a:ahLst/>
            <a:cxnLst/>
            <a:rect r="r" b="b" t="t" l="l"/>
            <a:pathLst>
              <a:path h="2897386" w="2544544">
                <a:moveTo>
                  <a:pt x="0" y="0"/>
                </a:moveTo>
                <a:lnTo>
                  <a:pt x="2544544" y="0"/>
                </a:lnTo>
                <a:lnTo>
                  <a:pt x="2544544" y="2897386"/>
                </a:lnTo>
                <a:lnTo>
                  <a:pt x="0" y="2897386"/>
                </a:lnTo>
                <a:lnTo>
                  <a:pt x="0" y="0"/>
                </a:lnTo>
                <a:close/>
              </a:path>
            </a:pathLst>
          </a:custGeom>
          <a:blipFill>
            <a:blip r:embed="rId6"/>
            <a:stretch>
              <a:fillRect l="-21278" t="0" r="0" b="0"/>
            </a:stretch>
          </a:blipFill>
        </p:spPr>
      </p:sp>
      <p:sp>
        <p:nvSpPr>
          <p:cNvPr name="Freeform 10" id="10"/>
          <p:cNvSpPr/>
          <p:nvPr/>
        </p:nvSpPr>
        <p:spPr>
          <a:xfrm flipH="false" flipV="false" rot="0">
            <a:off x="1617004" y="2704924"/>
            <a:ext cx="2467260" cy="2897386"/>
          </a:xfrm>
          <a:custGeom>
            <a:avLst/>
            <a:gdLst/>
            <a:ahLst/>
            <a:cxnLst/>
            <a:rect r="r" b="b" t="t" l="l"/>
            <a:pathLst>
              <a:path h="2897386" w="2467260">
                <a:moveTo>
                  <a:pt x="0" y="0"/>
                </a:moveTo>
                <a:lnTo>
                  <a:pt x="2467260" y="0"/>
                </a:lnTo>
                <a:lnTo>
                  <a:pt x="2467260" y="2897386"/>
                </a:lnTo>
                <a:lnTo>
                  <a:pt x="0" y="2897386"/>
                </a:lnTo>
                <a:lnTo>
                  <a:pt x="0" y="0"/>
                </a:lnTo>
                <a:close/>
              </a:path>
            </a:pathLst>
          </a:custGeom>
          <a:blipFill>
            <a:blip r:embed="rId7"/>
            <a:stretch>
              <a:fillRect l="0" t="-3733" r="0" b="-3733"/>
            </a:stretch>
          </a:blipFill>
        </p:spPr>
      </p:sp>
      <p:sp>
        <p:nvSpPr>
          <p:cNvPr name="TextBox 11" id="11"/>
          <p:cNvSpPr txBox="true"/>
          <p:nvPr/>
        </p:nvSpPr>
        <p:spPr>
          <a:xfrm rot="0">
            <a:off x="1029771" y="6804425"/>
            <a:ext cx="16230600" cy="2453875"/>
          </a:xfrm>
          <a:prstGeom prst="rect">
            <a:avLst/>
          </a:prstGeom>
        </p:spPr>
        <p:txBody>
          <a:bodyPr anchor="t" rtlCol="false" tIns="0" lIns="0" bIns="0" rIns="0">
            <a:spAutoFit/>
          </a:bodyPr>
          <a:lstStyle/>
          <a:p>
            <a:pPr marL="497931" indent="-248965" lvl="1">
              <a:lnSpc>
                <a:spcPts val="3920"/>
              </a:lnSpc>
              <a:buFont typeface="Arial"/>
              <a:buChar char="•"/>
            </a:pPr>
            <a:r>
              <a:rPr lang="en-US" sz="2306">
                <a:solidFill>
                  <a:srgbClr val="000000"/>
                </a:solidFill>
                <a:latin typeface="Poppins"/>
              </a:rPr>
              <a:t>We are a team of five college students specializing in Computer Science and Engineering (CSE), Engineering Physics (EP) and Chemical Engineering (CB)</a:t>
            </a:r>
          </a:p>
          <a:p>
            <a:pPr marL="497931" indent="-248965" lvl="1">
              <a:lnSpc>
                <a:spcPts val="3920"/>
              </a:lnSpc>
              <a:buFont typeface="Arial"/>
              <a:buChar char="•"/>
            </a:pPr>
            <a:r>
              <a:rPr lang="en-US" sz="2306">
                <a:solidFill>
                  <a:srgbClr val="000000"/>
                </a:solidFill>
                <a:latin typeface="Poppins"/>
              </a:rPr>
              <a:t>Our diverse backgrounds unite in a shared mission to innovate within the healthcare sector. Leveraging our interdisciplinary skills, we aim to pioneer engineering-driven solutions for proactive health management. </a:t>
            </a:r>
          </a:p>
          <a:p>
            <a:pPr>
              <a:lnSpc>
                <a:spcPts val="3920"/>
              </a:lnSpc>
            </a:pPr>
          </a:p>
        </p:txBody>
      </p:sp>
      <p:sp>
        <p:nvSpPr>
          <p:cNvPr name="TextBox 12" id="12"/>
          <p:cNvSpPr txBox="true"/>
          <p:nvPr/>
        </p:nvSpPr>
        <p:spPr>
          <a:xfrm rot="0">
            <a:off x="1846412" y="5690783"/>
            <a:ext cx="204752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Abhinav  </a:t>
            </a:r>
          </a:p>
        </p:txBody>
      </p:sp>
      <p:sp>
        <p:nvSpPr>
          <p:cNvPr name="TextBox 13" id="13"/>
          <p:cNvSpPr txBox="true"/>
          <p:nvPr/>
        </p:nvSpPr>
        <p:spPr>
          <a:xfrm rot="0">
            <a:off x="5498602" y="5690783"/>
            <a:ext cx="97512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Aditi</a:t>
            </a:r>
          </a:p>
          <a:p>
            <a:pPr algn="ctr">
              <a:lnSpc>
                <a:spcPts val="4759"/>
              </a:lnSpc>
            </a:pPr>
          </a:p>
        </p:txBody>
      </p:sp>
      <p:sp>
        <p:nvSpPr>
          <p:cNvPr name="TextBox 14" id="14"/>
          <p:cNvSpPr txBox="true"/>
          <p:nvPr/>
        </p:nvSpPr>
        <p:spPr>
          <a:xfrm rot="0">
            <a:off x="8076426" y="5690783"/>
            <a:ext cx="213514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Padmaksh</a:t>
            </a:r>
          </a:p>
        </p:txBody>
      </p:sp>
      <p:sp>
        <p:nvSpPr>
          <p:cNvPr name="TextBox 15" id="15"/>
          <p:cNvSpPr txBox="true"/>
          <p:nvPr/>
        </p:nvSpPr>
        <p:spPr>
          <a:xfrm rot="0">
            <a:off x="11634685" y="5690783"/>
            <a:ext cx="143148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Varsha</a:t>
            </a:r>
          </a:p>
        </p:txBody>
      </p:sp>
      <p:sp>
        <p:nvSpPr>
          <p:cNvPr name="TextBox 16" id="16"/>
          <p:cNvSpPr txBox="true"/>
          <p:nvPr/>
        </p:nvSpPr>
        <p:spPr>
          <a:xfrm rot="0">
            <a:off x="14485398" y="5690783"/>
            <a:ext cx="213699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Vineet</a:t>
            </a:r>
          </a:p>
        </p:txBody>
      </p:sp>
      <p:sp>
        <p:nvSpPr>
          <p:cNvPr name="TextBox 17" id="17"/>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MEET</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PROBLEMS</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PROPOSED </a:t>
            </a:r>
          </a:p>
        </p:txBody>
      </p:sp>
      <p:sp>
        <p:nvSpPr>
          <p:cNvPr name="TextBox 5" id="5"/>
          <p:cNvSpPr txBox="true"/>
          <p:nvPr/>
        </p:nvSpPr>
        <p:spPr>
          <a:xfrm rot="0">
            <a:off x="1029771" y="2766459"/>
            <a:ext cx="16230600" cy="4687725"/>
          </a:xfrm>
          <a:prstGeom prst="rect">
            <a:avLst/>
          </a:prstGeom>
        </p:spPr>
        <p:txBody>
          <a:bodyPr anchor="t" rtlCol="false" tIns="0" lIns="0" bIns="0" rIns="0">
            <a:spAutoFit/>
          </a:bodyPr>
          <a:lstStyle/>
          <a:p>
            <a:pPr marL="562699" indent="-281350" lvl="1">
              <a:lnSpc>
                <a:spcPts val="4691"/>
              </a:lnSpc>
              <a:buFont typeface="Arial"/>
              <a:buChar char="•"/>
            </a:pPr>
            <a:r>
              <a:rPr lang="en-US" sz="2606">
                <a:solidFill>
                  <a:srgbClr val="000000"/>
                </a:solidFill>
                <a:latin typeface="Poppins"/>
              </a:rPr>
              <a:t>A way to discreetly hint individuals about their current health status, in order to mitigate negligence and proactively prevent lifestyle disorders.</a:t>
            </a:r>
          </a:p>
          <a:p>
            <a:pPr marL="562699" indent="-281350" lvl="1">
              <a:lnSpc>
                <a:spcPts val="4691"/>
              </a:lnSpc>
              <a:buFont typeface="Arial"/>
              <a:buChar char="•"/>
            </a:pPr>
            <a:r>
              <a:rPr lang="en-US" sz="2606">
                <a:solidFill>
                  <a:srgbClr val="000000"/>
                </a:solidFill>
                <a:latin typeface="Poppins"/>
              </a:rPr>
              <a:t>A way to ensure accessible, ethically priced organs and blood for patients in order to improve affordability and save lives.</a:t>
            </a:r>
          </a:p>
          <a:p>
            <a:pPr marL="562699" indent="-281350" lvl="1">
              <a:lnSpc>
                <a:spcPts val="4691"/>
              </a:lnSpc>
              <a:buFont typeface="Arial"/>
              <a:buChar char="•"/>
            </a:pPr>
            <a:r>
              <a:rPr lang="en-US" sz="2606">
                <a:solidFill>
                  <a:srgbClr val="000000"/>
                </a:solidFill>
                <a:latin typeface="Poppins"/>
              </a:rPr>
              <a:t>A method to detect mallet finger injuries in athletes, enabling determination of severity for informed decisions on seeking medical attention.</a:t>
            </a:r>
          </a:p>
          <a:p>
            <a:pPr marL="562699" indent="-281350" lvl="1">
              <a:lnSpc>
                <a:spcPts val="4691"/>
              </a:lnSpc>
              <a:buFont typeface="Arial"/>
              <a:buChar char="•"/>
            </a:pPr>
            <a:r>
              <a:rPr lang="en-US" sz="2606">
                <a:solidFill>
                  <a:srgbClr val="000000"/>
                </a:solidFill>
                <a:latin typeface="Poppins"/>
              </a:rPr>
              <a:t>A way to target and sell insurance to customers for banks in order to maximize gains. </a:t>
            </a:r>
          </a:p>
          <a:p>
            <a:pPr>
              <a:lnSpc>
                <a:spcPts val="4691"/>
              </a:lnSpc>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PROBLEM</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1930874" y="3467891"/>
            <a:ext cx="5328426" cy="3351219"/>
          </a:xfrm>
          <a:custGeom>
            <a:avLst/>
            <a:gdLst/>
            <a:ahLst/>
            <a:cxnLst/>
            <a:rect r="r" b="b" t="t" l="l"/>
            <a:pathLst>
              <a:path h="3351219" w="5328426">
                <a:moveTo>
                  <a:pt x="0" y="0"/>
                </a:moveTo>
                <a:lnTo>
                  <a:pt x="5328426" y="0"/>
                </a:lnTo>
                <a:lnTo>
                  <a:pt x="5328426" y="3351218"/>
                </a:lnTo>
                <a:lnTo>
                  <a:pt x="0" y="3351218"/>
                </a:lnTo>
                <a:lnTo>
                  <a:pt x="0" y="0"/>
                </a:lnTo>
                <a:close/>
              </a:path>
            </a:pathLst>
          </a:custGeom>
          <a:blipFill>
            <a:blip r:embed="rId2"/>
            <a:stretch>
              <a:fillRect l="-855" t="0" r="0" b="0"/>
            </a:stretch>
          </a:blipFill>
        </p:spPr>
      </p:sp>
      <p:sp>
        <p:nvSpPr>
          <p:cNvPr name="TextBox 5" id="5"/>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THE FINAL</a:t>
            </a:r>
          </a:p>
        </p:txBody>
      </p:sp>
      <p:sp>
        <p:nvSpPr>
          <p:cNvPr name="TextBox 6" id="6"/>
          <p:cNvSpPr txBox="true"/>
          <p:nvPr/>
        </p:nvSpPr>
        <p:spPr>
          <a:xfrm rot="0">
            <a:off x="954588" y="2871234"/>
            <a:ext cx="10441136" cy="729218"/>
          </a:xfrm>
          <a:prstGeom prst="rect">
            <a:avLst/>
          </a:prstGeom>
        </p:spPr>
        <p:txBody>
          <a:bodyPr anchor="t" rtlCol="false" tIns="0" lIns="0" bIns="0" rIns="0">
            <a:spAutoFit/>
          </a:bodyPr>
          <a:lstStyle/>
          <a:p>
            <a:pPr>
              <a:lnSpc>
                <a:spcPts val="2856"/>
              </a:lnSpc>
            </a:pPr>
            <a:r>
              <a:rPr lang="en-US" sz="2040">
                <a:solidFill>
                  <a:srgbClr val="000000"/>
                </a:solidFill>
                <a:latin typeface="Poppins"/>
              </a:rPr>
              <a:t>A way to discreetly hint individuals about their current health status, in order to mitigate negligence and proactively prevent lifestyle disorders.</a:t>
            </a:r>
          </a:p>
        </p:txBody>
      </p:sp>
      <p:sp>
        <p:nvSpPr>
          <p:cNvPr name="TextBox 7" id="7"/>
          <p:cNvSpPr txBox="true"/>
          <p:nvPr/>
        </p:nvSpPr>
        <p:spPr>
          <a:xfrm rot="0">
            <a:off x="765594" y="4238626"/>
            <a:ext cx="10441136" cy="3262868"/>
          </a:xfrm>
          <a:prstGeom prst="rect">
            <a:avLst/>
          </a:prstGeom>
        </p:spPr>
        <p:txBody>
          <a:bodyPr anchor="t" rtlCol="false" tIns="0" lIns="0" bIns="0" rIns="0">
            <a:spAutoFit/>
          </a:bodyPr>
          <a:lstStyle/>
          <a:p>
            <a:pPr algn="l" marL="440575" indent="-220288" lvl="1">
              <a:lnSpc>
                <a:spcPts val="2856"/>
              </a:lnSpc>
              <a:buFont typeface="Arial"/>
              <a:buChar char="•"/>
            </a:pPr>
            <a:r>
              <a:rPr lang="en-US" sz="2040" strike="noStrike" u="none">
                <a:solidFill>
                  <a:srgbClr val="000000"/>
                </a:solidFill>
                <a:latin typeface="Poppins Bold"/>
              </a:rPr>
              <a:t>Family Bond:</a:t>
            </a:r>
            <a:r>
              <a:rPr lang="en-US" sz="2040" strike="noStrike" u="none">
                <a:solidFill>
                  <a:srgbClr val="000000"/>
                </a:solidFill>
                <a:latin typeface="Poppins"/>
              </a:rPr>
              <a:t> A loving family with a dedicated father and a caring daughter.</a:t>
            </a:r>
          </a:p>
          <a:p>
            <a:pPr algn="l" marL="440575" indent="-220288" lvl="1">
              <a:lnSpc>
                <a:spcPts val="2856"/>
              </a:lnSpc>
              <a:spcBef>
                <a:spcPct val="0"/>
              </a:spcBef>
              <a:buFont typeface="Arial"/>
              <a:buChar char="•"/>
            </a:pPr>
            <a:r>
              <a:rPr lang="en-US" sz="2040" strike="noStrike" u="none">
                <a:solidFill>
                  <a:srgbClr val="000000"/>
                </a:solidFill>
                <a:latin typeface="Poppins Bold"/>
              </a:rPr>
              <a:t>Daily Routine:</a:t>
            </a:r>
            <a:r>
              <a:rPr lang="en-US" sz="2040" strike="noStrike" u="none">
                <a:solidFill>
                  <a:srgbClr val="000000"/>
                </a:solidFill>
                <a:latin typeface="Poppins"/>
              </a:rPr>
              <a:t> The little girl waking her dad up every morning, until one day, she couldn't.</a:t>
            </a:r>
          </a:p>
          <a:p>
            <a:pPr algn="l" marL="440575" indent="-220288" lvl="1">
              <a:lnSpc>
                <a:spcPts val="2856"/>
              </a:lnSpc>
              <a:spcBef>
                <a:spcPct val="0"/>
              </a:spcBef>
              <a:buFont typeface="Arial"/>
              <a:buChar char="•"/>
            </a:pPr>
            <a:r>
              <a:rPr lang="en-US" sz="2040" strike="noStrike" u="none">
                <a:solidFill>
                  <a:srgbClr val="000000"/>
                </a:solidFill>
                <a:latin typeface="Poppins Bold"/>
              </a:rPr>
              <a:t>Tragic Loss:</a:t>
            </a:r>
            <a:r>
              <a:rPr lang="en-US" sz="2040" strike="noStrike" u="none">
                <a:solidFill>
                  <a:srgbClr val="000000"/>
                </a:solidFill>
                <a:latin typeface="Poppins"/>
              </a:rPr>
              <a:t> The father's unexpected passing due to an undiagnosed health issue during sleep.</a:t>
            </a:r>
          </a:p>
          <a:p>
            <a:pPr algn="l" marL="440575" indent="-220288" lvl="1">
              <a:lnSpc>
                <a:spcPts val="2856"/>
              </a:lnSpc>
              <a:spcBef>
                <a:spcPct val="0"/>
              </a:spcBef>
              <a:buFont typeface="Arial"/>
              <a:buChar char="•"/>
            </a:pPr>
            <a:r>
              <a:rPr lang="en-US" sz="2040" strike="noStrike" u="none">
                <a:solidFill>
                  <a:srgbClr val="000000"/>
                </a:solidFill>
                <a:latin typeface="Poppins Bold"/>
              </a:rPr>
              <a:t>Realization</a:t>
            </a:r>
            <a:r>
              <a:rPr lang="en-US" sz="2040" strike="noStrike" u="none">
                <a:solidFill>
                  <a:srgbClr val="000000"/>
                </a:solidFill>
                <a:latin typeface="Poppins"/>
              </a:rPr>
              <a:t>: The family discovers that subtle hints about his health could have made a difference.</a:t>
            </a:r>
          </a:p>
          <a:p>
            <a:pPr algn="l" marL="440575" indent="-220288" lvl="1">
              <a:lnSpc>
                <a:spcPts val="2856"/>
              </a:lnSpc>
              <a:spcBef>
                <a:spcPct val="0"/>
              </a:spcBef>
              <a:buFont typeface="Arial"/>
              <a:buChar char="•"/>
            </a:pPr>
            <a:r>
              <a:rPr lang="en-US" sz="2040" strike="noStrike" u="none">
                <a:solidFill>
                  <a:srgbClr val="000000"/>
                </a:solidFill>
                <a:latin typeface="Poppins Bold"/>
              </a:rPr>
              <a:t>Prompt for Intervention</a:t>
            </a:r>
            <a:r>
              <a:rPr lang="en-US" sz="2040" strike="noStrike" u="none">
                <a:solidFill>
                  <a:srgbClr val="000000"/>
                </a:solidFill>
                <a:latin typeface="Poppins"/>
              </a:rPr>
              <a:t>: What all needed was just a hint an indication.</a:t>
            </a:r>
          </a:p>
          <a:p>
            <a:pPr algn="l" marL="0" indent="0" lvl="0">
              <a:lnSpc>
                <a:spcPts val="2856"/>
              </a:lnSpc>
              <a:spcBef>
                <a:spcPct val="0"/>
              </a:spcBef>
            </a:pPr>
          </a:p>
        </p:txBody>
      </p:sp>
      <p:sp>
        <p:nvSpPr>
          <p:cNvPr name="TextBox 8" id="8"/>
          <p:cNvSpPr txBox="true"/>
          <p:nvPr/>
        </p:nvSpPr>
        <p:spPr>
          <a:xfrm rot="0">
            <a:off x="1029771" y="7444344"/>
            <a:ext cx="12303125" cy="1453118"/>
          </a:xfrm>
          <a:prstGeom prst="rect">
            <a:avLst/>
          </a:prstGeom>
        </p:spPr>
        <p:txBody>
          <a:bodyPr anchor="t" rtlCol="false" tIns="0" lIns="0" bIns="0" rIns="0">
            <a:spAutoFit/>
          </a:bodyPr>
          <a:lstStyle/>
          <a:p>
            <a:pPr algn="l" marL="0" indent="0" lvl="0">
              <a:lnSpc>
                <a:spcPts val="2856"/>
              </a:lnSpc>
              <a:spcBef>
                <a:spcPct val="0"/>
              </a:spcBef>
            </a:pPr>
            <a:r>
              <a:rPr lang="en-US" sz="2040" strike="noStrike" u="none">
                <a:solidFill>
                  <a:srgbClr val="000000"/>
                </a:solidFill>
                <a:latin typeface="Poppins Bold"/>
              </a:rPr>
              <a:t>Here's where our solution steps in. </a:t>
            </a:r>
            <a:r>
              <a:rPr lang="en-US" sz="2040" strike="noStrike" u="none">
                <a:solidFill>
                  <a:srgbClr val="000000"/>
                </a:solidFill>
                <a:latin typeface="Poppins"/>
              </a:rPr>
              <a:t>We offer discreet health alerts, aiming to prevent tragedies by gently nudging individuals toward proactive healthcare actions.</a:t>
            </a:r>
          </a:p>
          <a:p>
            <a:pPr algn="l" marL="0" indent="0" lvl="0">
              <a:lnSpc>
                <a:spcPts val="2856"/>
              </a:lnSpc>
              <a:spcBef>
                <a:spcPct val="0"/>
              </a:spcBef>
            </a:pPr>
            <a:r>
              <a:rPr lang="en-US" sz="2040" strike="noStrike" u="none">
                <a:solidFill>
                  <a:srgbClr val="000000"/>
                </a:solidFill>
                <a:latin typeface="Poppins"/>
              </a:rPr>
              <a:t> </a:t>
            </a:r>
          </a:p>
          <a:p>
            <a:pPr algn="l" marL="0" indent="0" lvl="0">
              <a:lnSpc>
                <a:spcPts val="2856"/>
              </a:lnSpc>
              <a:spcBef>
                <a:spcPct val="0"/>
              </a:spcBef>
            </a:pPr>
            <a:r>
              <a:rPr lang="en-US" sz="2040" strike="noStrike" u="none">
                <a:solidFill>
                  <a:srgbClr val="000000"/>
                </a:solidFill>
                <a:latin typeface="Poppins"/>
              </a:rPr>
              <a:t>Our vision? Saving lives and fostering healthier futures by giving them the hint they needed.</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PROBLEM ?</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WHY THIS</a:t>
            </a:r>
          </a:p>
        </p:txBody>
      </p:sp>
      <p:sp>
        <p:nvSpPr>
          <p:cNvPr name="TextBox 5" id="5"/>
          <p:cNvSpPr txBox="true"/>
          <p:nvPr/>
        </p:nvSpPr>
        <p:spPr>
          <a:xfrm rot="0">
            <a:off x="1028700" y="2747409"/>
            <a:ext cx="16064924" cy="5294649"/>
          </a:xfrm>
          <a:prstGeom prst="rect">
            <a:avLst/>
          </a:prstGeom>
        </p:spPr>
        <p:txBody>
          <a:bodyPr anchor="t" rtlCol="false" tIns="0" lIns="0" bIns="0" rIns="0">
            <a:spAutoFit/>
          </a:bodyPr>
          <a:lstStyle/>
          <a:p>
            <a:pPr algn="l" marL="667266" indent="-333633" lvl="1">
              <a:lnSpc>
                <a:spcPts val="5254"/>
              </a:lnSpc>
              <a:spcBef>
                <a:spcPct val="0"/>
              </a:spcBef>
              <a:buFont typeface="Arial"/>
              <a:buChar char="•"/>
            </a:pPr>
            <a:r>
              <a:rPr lang="en-US" sz="3090" strike="noStrike" u="none">
                <a:solidFill>
                  <a:srgbClr val="000000"/>
                </a:solidFill>
                <a:latin typeface="Poppins"/>
              </a:rPr>
              <a:t>Does solution exists?- Yes</a:t>
            </a:r>
          </a:p>
          <a:p>
            <a:pPr algn="l" marL="667266" indent="-333633" lvl="1">
              <a:lnSpc>
                <a:spcPts val="5254"/>
              </a:lnSpc>
              <a:spcBef>
                <a:spcPct val="0"/>
              </a:spcBef>
              <a:buFont typeface="Arial"/>
              <a:buChar char="•"/>
            </a:pPr>
            <a:r>
              <a:rPr lang="en-US" sz="3090" strike="noStrike" u="none">
                <a:solidFill>
                  <a:srgbClr val="000000"/>
                </a:solidFill>
                <a:latin typeface="Poppins"/>
              </a:rPr>
              <a:t>Is there any government intervention? - No</a:t>
            </a:r>
          </a:p>
          <a:p>
            <a:pPr algn="l" marL="667266" indent="-333633" lvl="1">
              <a:lnSpc>
                <a:spcPts val="5254"/>
              </a:lnSpc>
              <a:spcBef>
                <a:spcPct val="0"/>
              </a:spcBef>
              <a:buFont typeface="Arial"/>
              <a:buChar char="•"/>
            </a:pPr>
            <a:r>
              <a:rPr lang="en-US" sz="3090" strike="noStrike" u="none">
                <a:solidFill>
                  <a:srgbClr val="000000"/>
                </a:solidFill>
                <a:latin typeface="Poppins"/>
              </a:rPr>
              <a:t>Market size? - 20-50 yr age group(which includes 1.1 crore obese people and also the number of annual CVD deaths has doubled in last decade to 5 million in India)</a:t>
            </a:r>
          </a:p>
          <a:p>
            <a:pPr algn="l" marL="667266" indent="-333633" lvl="1">
              <a:lnSpc>
                <a:spcPts val="5254"/>
              </a:lnSpc>
              <a:spcBef>
                <a:spcPct val="0"/>
              </a:spcBef>
              <a:buFont typeface="Arial"/>
              <a:buChar char="•"/>
            </a:pPr>
            <a:r>
              <a:rPr lang="en-US" sz="3090" strike="noStrike" u="none">
                <a:solidFill>
                  <a:srgbClr val="000000"/>
                </a:solidFill>
                <a:latin typeface="Poppins"/>
              </a:rPr>
              <a:t>Is there any competition? - Yes</a:t>
            </a:r>
          </a:p>
          <a:p>
            <a:pPr algn="l" marL="667266" indent="-333633" lvl="1">
              <a:lnSpc>
                <a:spcPts val="5254"/>
              </a:lnSpc>
              <a:spcBef>
                <a:spcPct val="0"/>
              </a:spcBef>
              <a:buFont typeface="Arial"/>
              <a:buChar char="•"/>
            </a:pPr>
            <a:r>
              <a:rPr lang="en-US" sz="3090" strike="noStrike" u="none">
                <a:solidFill>
                  <a:srgbClr val="000000"/>
                </a:solidFill>
                <a:latin typeface="Poppins"/>
              </a:rPr>
              <a:t>Personal interest - Yes </a:t>
            </a:r>
          </a:p>
          <a:p>
            <a:pPr algn="l" marL="667266" indent="-333633" lvl="1">
              <a:lnSpc>
                <a:spcPts val="5254"/>
              </a:lnSpc>
              <a:spcBef>
                <a:spcPct val="0"/>
              </a:spcBef>
              <a:buFont typeface="Arial"/>
              <a:buChar char="•"/>
            </a:pPr>
            <a:r>
              <a:rPr lang="en-US" sz="3090" strike="noStrike" u="none">
                <a:solidFill>
                  <a:srgbClr val="000000"/>
                </a:solidFill>
                <a:latin typeface="Poppins"/>
              </a:rPr>
              <a:t>Will go through both B2B and B2C? - Yes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SOLUTIONS</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7690911" y="3886171"/>
            <a:ext cx="2514658" cy="2514658"/>
          </a:xfrm>
          <a:custGeom>
            <a:avLst/>
            <a:gdLst/>
            <a:ahLst/>
            <a:cxnLst/>
            <a:rect r="r" b="b" t="t" l="l"/>
            <a:pathLst>
              <a:path h="2514658" w="2514658">
                <a:moveTo>
                  <a:pt x="0" y="0"/>
                </a:moveTo>
                <a:lnTo>
                  <a:pt x="2514658" y="0"/>
                </a:lnTo>
                <a:lnTo>
                  <a:pt x="2514658" y="2514658"/>
                </a:lnTo>
                <a:lnTo>
                  <a:pt x="0" y="2514658"/>
                </a:lnTo>
                <a:lnTo>
                  <a:pt x="0" y="0"/>
                </a:lnTo>
                <a:close/>
              </a:path>
            </a:pathLst>
          </a:custGeom>
          <a:blipFill>
            <a:blip r:embed="rId2"/>
            <a:stretch>
              <a:fillRect l="0" t="0" r="0" b="0"/>
            </a:stretch>
          </a:blipFill>
        </p:spPr>
      </p:sp>
      <p:sp>
        <p:nvSpPr>
          <p:cNvPr name="AutoShape 5" id="5"/>
          <p:cNvSpPr/>
          <p:nvPr/>
        </p:nvSpPr>
        <p:spPr>
          <a:xfrm flipH="true">
            <a:off x="5294908" y="5143500"/>
            <a:ext cx="2396003" cy="0"/>
          </a:xfrm>
          <a:prstGeom prst="line">
            <a:avLst/>
          </a:prstGeom>
          <a:ln cap="flat" w="38100">
            <a:solidFill>
              <a:srgbClr val="000000"/>
            </a:solidFill>
            <a:prstDash val="solid"/>
            <a:headEnd type="none" len="sm" w="sm"/>
            <a:tailEnd type="triangle" len="med" w="lg"/>
          </a:ln>
        </p:spPr>
      </p:sp>
      <p:sp>
        <p:nvSpPr>
          <p:cNvPr name="AutoShape 6" id="6"/>
          <p:cNvSpPr/>
          <p:nvPr/>
        </p:nvSpPr>
        <p:spPr>
          <a:xfrm>
            <a:off x="10205569" y="5105400"/>
            <a:ext cx="2517527" cy="19050"/>
          </a:xfrm>
          <a:prstGeom prst="line">
            <a:avLst/>
          </a:prstGeom>
          <a:ln cap="flat" w="38100">
            <a:solidFill>
              <a:srgbClr val="000000"/>
            </a:solidFill>
            <a:prstDash val="solid"/>
            <a:headEnd type="none" len="sm" w="sm"/>
            <a:tailEnd type="triangle" len="med" w="lg"/>
          </a:ln>
        </p:spPr>
      </p:sp>
      <p:sp>
        <p:nvSpPr>
          <p:cNvPr name="AutoShape 7" id="7"/>
          <p:cNvSpPr/>
          <p:nvPr/>
        </p:nvSpPr>
        <p:spPr>
          <a:xfrm flipH="true" flipV="true">
            <a:off x="8948240" y="2233059"/>
            <a:ext cx="38100" cy="1653012"/>
          </a:xfrm>
          <a:prstGeom prst="line">
            <a:avLst/>
          </a:prstGeom>
          <a:ln cap="flat" w="38100">
            <a:solidFill>
              <a:srgbClr val="000000"/>
            </a:solidFill>
            <a:prstDash val="solid"/>
            <a:headEnd type="none" len="sm" w="sm"/>
            <a:tailEnd type="triangle" len="med" w="lg"/>
          </a:ln>
        </p:spPr>
      </p:sp>
      <p:sp>
        <p:nvSpPr>
          <p:cNvPr name="AutoShape 8" id="8"/>
          <p:cNvSpPr/>
          <p:nvPr/>
        </p:nvSpPr>
        <p:spPr>
          <a:xfrm>
            <a:off x="10205569" y="6320249"/>
            <a:ext cx="1801729" cy="1686260"/>
          </a:xfrm>
          <a:prstGeom prst="line">
            <a:avLst/>
          </a:prstGeom>
          <a:ln cap="flat" w="38100">
            <a:solidFill>
              <a:srgbClr val="000000"/>
            </a:solidFill>
            <a:prstDash val="solid"/>
            <a:headEnd type="none" len="sm" w="sm"/>
            <a:tailEnd type="triangle" len="med" w="lg"/>
          </a:ln>
        </p:spPr>
      </p:sp>
      <p:sp>
        <p:nvSpPr>
          <p:cNvPr name="AutoShape 9" id="9"/>
          <p:cNvSpPr/>
          <p:nvPr/>
        </p:nvSpPr>
        <p:spPr>
          <a:xfrm flipH="true">
            <a:off x="5986163" y="6352949"/>
            <a:ext cx="1704748" cy="1639831"/>
          </a:xfrm>
          <a:prstGeom prst="line">
            <a:avLst/>
          </a:prstGeom>
          <a:ln cap="flat" w="38100">
            <a:solidFill>
              <a:srgbClr val="000000"/>
            </a:solidFill>
            <a:prstDash val="solid"/>
            <a:headEnd type="none" len="sm" w="sm"/>
            <a:tailEnd type="triangle" len="med" w="lg"/>
          </a:ln>
        </p:spPr>
      </p:sp>
      <p:sp>
        <p:nvSpPr>
          <p:cNvPr name="Freeform 10" id="10"/>
          <p:cNvSpPr/>
          <p:nvPr/>
        </p:nvSpPr>
        <p:spPr>
          <a:xfrm flipH="false" flipV="false" rot="0">
            <a:off x="1567062" y="3886171"/>
            <a:ext cx="3461147" cy="2393136"/>
          </a:xfrm>
          <a:custGeom>
            <a:avLst/>
            <a:gdLst/>
            <a:ahLst/>
            <a:cxnLst/>
            <a:rect r="r" b="b" t="t" l="l"/>
            <a:pathLst>
              <a:path h="2393136" w="3461147">
                <a:moveTo>
                  <a:pt x="0" y="0"/>
                </a:moveTo>
                <a:lnTo>
                  <a:pt x="3461146" y="0"/>
                </a:lnTo>
                <a:lnTo>
                  <a:pt x="3461146" y="2393135"/>
                </a:lnTo>
                <a:lnTo>
                  <a:pt x="0" y="2393135"/>
                </a:lnTo>
                <a:lnTo>
                  <a:pt x="0" y="0"/>
                </a:lnTo>
                <a:close/>
              </a:path>
            </a:pathLst>
          </a:custGeom>
          <a:blipFill>
            <a:blip r:embed="rId3"/>
            <a:stretch>
              <a:fillRect l="0" t="0" r="0" b="0"/>
            </a:stretch>
          </a:blipFill>
        </p:spPr>
      </p:sp>
      <p:sp>
        <p:nvSpPr>
          <p:cNvPr name="Freeform 11" id="11"/>
          <p:cNvSpPr/>
          <p:nvPr/>
        </p:nvSpPr>
        <p:spPr>
          <a:xfrm flipH="false" flipV="false" rot="0">
            <a:off x="3919226" y="7074830"/>
            <a:ext cx="1608393" cy="2970434"/>
          </a:xfrm>
          <a:custGeom>
            <a:avLst/>
            <a:gdLst/>
            <a:ahLst/>
            <a:cxnLst/>
            <a:rect r="r" b="b" t="t" l="l"/>
            <a:pathLst>
              <a:path h="2970434" w="1608393">
                <a:moveTo>
                  <a:pt x="0" y="0"/>
                </a:moveTo>
                <a:lnTo>
                  <a:pt x="1608393" y="0"/>
                </a:lnTo>
                <a:lnTo>
                  <a:pt x="1608393" y="2970434"/>
                </a:lnTo>
                <a:lnTo>
                  <a:pt x="0" y="2970434"/>
                </a:lnTo>
                <a:lnTo>
                  <a:pt x="0" y="0"/>
                </a:lnTo>
                <a:close/>
              </a:path>
            </a:pathLst>
          </a:custGeom>
          <a:blipFill>
            <a:blip r:embed="rId4"/>
            <a:stretch>
              <a:fillRect l="0" t="0" r="0" b="0"/>
            </a:stretch>
          </a:blipFill>
        </p:spPr>
      </p:sp>
      <p:sp>
        <p:nvSpPr>
          <p:cNvPr name="Freeform 12" id="12"/>
          <p:cNvSpPr/>
          <p:nvPr/>
        </p:nvSpPr>
        <p:spPr>
          <a:xfrm flipH="false" flipV="false" rot="0">
            <a:off x="12723241" y="7074830"/>
            <a:ext cx="3609800" cy="2286206"/>
          </a:xfrm>
          <a:custGeom>
            <a:avLst/>
            <a:gdLst/>
            <a:ahLst/>
            <a:cxnLst/>
            <a:rect r="r" b="b" t="t" l="l"/>
            <a:pathLst>
              <a:path h="2286206" w="3609800">
                <a:moveTo>
                  <a:pt x="0" y="0"/>
                </a:moveTo>
                <a:lnTo>
                  <a:pt x="3609799" y="0"/>
                </a:lnTo>
                <a:lnTo>
                  <a:pt x="3609799" y="2286206"/>
                </a:lnTo>
                <a:lnTo>
                  <a:pt x="0" y="2286206"/>
                </a:lnTo>
                <a:lnTo>
                  <a:pt x="0" y="0"/>
                </a:lnTo>
                <a:close/>
              </a:path>
            </a:pathLst>
          </a:custGeom>
          <a:blipFill>
            <a:blip r:embed="rId5"/>
            <a:stretch>
              <a:fillRect l="0" t="0" r="0" b="0"/>
            </a:stretch>
          </a:blipFill>
        </p:spPr>
      </p:sp>
      <p:sp>
        <p:nvSpPr>
          <p:cNvPr name="Freeform 13" id="13"/>
          <p:cNvSpPr/>
          <p:nvPr/>
        </p:nvSpPr>
        <p:spPr>
          <a:xfrm flipH="false" flipV="false" rot="0">
            <a:off x="12989941" y="3458533"/>
            <a:ext cx="4269359" cy="2373764"/>
          </a:xfrm>
          <a:custGeom>
            <a:avLst/>
            <a:gdLst/>
            <a:ahLst/>
            <a:cxnLst/>
            <a:rect r="r" b="b" t="t" l="l"/>
            <a:pathLst>
              <a:path h="2373764" w="4269359">
                <a:moveTo>
                  <a:pt x="0" y="0"/>
                </a:moveTo>
                <a:lnTo>
                  <a:pt x="4269359" y="0"/>
                </a:lnTo>
                <a:lnTo>
                  <a:pt x="4269359" y="2373764"/>
                </a:lnTo>
                <a:lnTo>
                  <a:pt x="0" y="2373764"/>
                </a:lnTo>
                <a:lnTo>
                  <a:pt x="0" y="0"/>
                </a:lnTo>
                <a:close/>
              </a:path>
            </a:pathLst>
          </a:custGeom>
          <a:blipFill>
            <a:blip r:embed="rId6"/>
            <a:stretch>
              <a:fillRect l="0" t="0" r="0" b="0"/>
            </a:stretch>
          </a:blipFill>
        </p:spPr>
      </p:sp>
      <p:sp>
        <p:nvSpPr>
          <p:cNvPr name="Freeform 14" id="14"/>
          <p:cNvSpPr/>
          <p:nvPr/>
        </p:nvSpPr>
        <p:spPr>
          <a:xfrm flipH="false" flipV="false" rot="0">
            <a:off x="7267773" y="254598"/>
            <a:ext cx="3429371" cy="2057623"/>
          </a:xfrm>
          <a:custGeom>
            <a:avLst/>
            <a:gdLst/>
            <a:ahLst/>
            <a:cxnLst/>
            <a:rect r="r" b="b" t="t" l="l"/>
            <a:pathLst>
              <a:path h="2057623" w="3429371">
                <a:moveTo>
                  <a:pt x="0" y="0"/>
                </a:moveTo>
                <a:lnTo>
                  <a:pt x="3429371" y="0"/>
                </a:lnTo>
                <a:lnTo>
                  <a:pt x="3429371" y="2057623"/>
                </a:lnTo>
                <a:lnTo>
                  <a:pt x="0" y="2057623"/>
                </a:lnTo>
                <a:lnTo>
                  <a:pt x="0" y="0"/>
                </a:lnTo>
                <a:close/>
              </a:path>
            </a:pathLst>
          </a:custGeom>
          <a:blipFill>
            <a:blip r:embed="rId7"/>
            <a:stretch>
              <a:fillRect l="0" t="0" r="0" b="0"/>
            </a:stretch>
          </a:blipFill>
        </p:spPr>
      </p:sp>
      <p:sp>
        <p:nvSpPr>
          <p:cNvPr name="TextBox 15" id="15"/>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OUR</a:t>
            </a:r>
          </a:p>
        </p:txBody>
      </p:sp>
      <p:sp>
        <p:nvSpPr>
          <p:cNvPr name="TextBox 16" id="16"/>
          <p:cNvSpPr txBox="true"/>
          <p:nvPr/>
        </p:nvSpPr>
        <p:spPr>
          <a:xfrm rot="0">
            <a:off x="2011164" y="6141783"/>
            <a:ext cx="3017044"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Microchip implant</a:t>
            </a:r>
          </a:p>
        </p:txBody>
      </p:sp>
      <p:sp>
        <p:nvSpPr>
          <p:cNvPr name="TextBox 17" id="17"/>
          <p:cNvSpPr txBox="true"/>
          <p:nvPr/>
        </p:nvSpPr>
        <p:spPr>
          <a:xfrm rot="0">
            <a:off x="12989941" y="5752494"/>
            <a:ext cx="4499609" cy="996476"/>
          </a:xfrm>
          <a:prstGeom prst="rect">
            <a:avLst/>
          </a:prstGeom>
        </p:spPr>
        <p:txBody>
          <a:bodyPr anchor="t" rtlCol="false" tIns="0" lIns="0" bIns="0" rIns="0">
            <a:spAutoFit/>
          </a:bodyPr>
          <a:lstStyle/>
          <a:p>
            <a:pPr algn="ctr">
              <a:lnSpc>
                <a:spcPts val="4014"/>
              </a:lnSpc>
            </a:pPr>
            <a:r>
              <a:rPr lang="en-US" sz="2867">
                <a:solidFill>
                  <a:srgbClr val="000000"/>
                </a:solidFill>
                <a:latin typeface="Canva Sans"/>
              </a:rPr>
              <a:t>Fitness watch with ECG sensor</a:t>
            </a:r>
          </a:p>
        </p:txBody>
      </p:sp>
      <p:sp>
        <p:nvSpPr>
          <p:cNvPr name="TextBox 18" id="18"/>
          <p:cNvSpPr txBox="true"/>
          <p:nvPr/>
        </p:nvSpPr>
        <p:spPr>
          <a:xfrm rot="0">
            <a:off x="12020316" y="9606656"/>
            <a:ext cx="5703222" cy="438609"/>
          </a:xfrm>
          <a:prstGeom prst="rect">
            <a:avLst/>
          </a:prstGeom>
        </p:spPr>
        <p:txBody>
          <a:bodyPr anchor="t" rtlCol="false" tIns="0" lIns="0" bIns="0" rIns="0">
            <a:spAutoFit/>
          </a:bodyPr>
          <a:lstStyle/>
          <a:p>
            <a:pPr algn="ctr">
              <a:lnSpc>
                <a:spcPts val="3534"/>
              </a:lnSpc>
            </a:pPr>
            <a:r>
              <a:rPr lang="en-US" sz="2524">
                <a:solidFill>
                  <a:srgbClr val="000000"/>
                </a:solidFill>
                <a:latin typeface="Canva Sans"/>
              </a:rPr>
              <a:t>Changing into healthy lifestyle</a:t>
            </a:r>
          </a:p>
        </p:txBody>
      </p:sp>
      <p:sp>
        <p:nvSpPr>
          <p:cNvPr name="TextBox 19" id="19"/>
          <p:cNvSpPr txBox="true"/>
          <p:nvPr/>
        </p:nvSpPr>
        <p:spPr>
          <a:xfrm rot="0">
            <a:off x="1658528" y="7972793"/>
            <a:ext cx="1996114" cy="859074"/>
          </a:xfrm>
          <a:prstGeom prst="rect">
            <a:avLst/>
          </a:prstGeom>
        </p:spPr>
        <p:txBody>
          <a:bodyPr anchor="t" rtlCol="false" tIns="0" lIns="0" bIns="0" rIns="0">
            <a:spAutoFit/>
          </a:bodyPr>
          <a:lstStyle/>
          <a:p>
            <a:pPr algn="ctr">
              <a:lnSpc>
                <a:spcPts val="3467"/>
              </a:lnSpc>
            </a:pPr>
            <a:r>
              <a:rPr lang="en-US" sz="2477">
                <a:solidFill>
                  <a:srgbClr val="000000"/>
                </a:solidFill>
                <a:latin typeface="Canva Sans"/>
              </a:rPr>
              <a:t>Heart health based app</a:t>
            </a:r>
          </a:p>
        </p:txBody>
      </p:sp>
      <p:sp>
        <p:nvSpPr>
          <p:cNvPr name="TextBox 20" id="20"/>
          <p:cNvSpPr txBox="true"/>
          <p:nvPr/>
        </p:nvSpPr>
        <p:spPr>
          <a:xfrm rot="0">
            <a:off x="7313626" y="1892064"/>
            <a:ext cx="3383518" cy="379095"/>
          </a:xfrm>
          <a:prstGeom prst="rect">
            <a:avLst/>
          </a:prstGeom>
        </p:spPr>
        <p:txBody>
          <a:bodyPr anchor="t" rtlCol="false" tIns="0" lIns="0" bIns="0" rIns="0">
            <a:spAutoFit/>
          </a:bodyPr>
          <a:lstStyle/>
          <a:p>
            <a:pPr algn="ctr">
              <a:lnSpc>
                <a:spcPts val="2939"/>
              </a:lnSpc>
              <a:spcBef>
                <a:spcPct val="0"/>
              </a:spcBef>
            </a:pPr>
            <a:r>
              <a:rPr lang="en-US" sz="1999">
                <a:solidFill>
                  <a:srgbClr val="FFFFFF"/>
                </a:solidFill>
                <a:latin typeface="Poppins"/>
              </a:rPr>
              <a:t>VR for stress management</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SOLUTION</a:t>
            </a:r>
          </a:p>
        </p:txBody>
      </p:sp>
      <p:sp>
        <p:nvSpPr>
          <p:cNvPr name="AutoShape 3" id="3"/>
          <p:cNvSpPr/>
          <p:nvPr/>
        </p:nvSpPr>
        <p:spPr>
          <a:xfrm>
            <a:off x="1029771" y="2252109"/>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1452284" y="1634337"/>
            <a:ext cx="4128127" cy="7623963"/>
          </a:xfrm>
          <a:custGeom>
            <a:avLst/>
            <a:gdLst/>
            <a:ahLst/>
            <a:cxnLst/>
            <a:rect r="r" b="b" t="t" l="l"/>
            <a:pathLst>
              <a:path h="7623963" w="4128127">
                <a:moveTo>
                  <a:pt x="0" y="0"/>
                </a:moveTo>
                <a:lnTo>
                  <a:pt x="4128127" y="0"/>
                </a:lnTo>
                <a:lnTo>
                  <a:pt x="4128127" y="7623963"/>
                </a:lnTo>
                <a:lnTo>
                  <a:pt x="0" y="7623963"/>
                </a:lnTo>
                <a:lnTo>
                  <a:pt x="0" y="0"/>
                </a:lnTo>
                <a:close/>
              </a:path>
            </a:pathLst>
          </a:custGeom>
          <a:blipFill>
            <a:blip r:embed="rId2"/>
            <a:stretch>
              <a:fillRect l="0" t="0" r="0" b="0"/>
            </a:stretch>
          </a:blipFill>
        </p:spPr>
      </p:sp>
      <p:sp>
        <p:nvSpPr>
          <p:cNvPr name="TextBox 5" id="5"/>
          <p:cNvSpPr txBox="true"/>
          <p:nvPr/>
        </p:nvSpPr>
        <p:spPr>
          <a:xfrm rot="0">
            <a:off x="102870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SELECTED</a:t>
            </a:r>
          </a:p>
        </p:txBody>
      </p:sp>
      <p:sp>
        <p:nvSpPr>
          <p:cNvPr name="TextBox 6" id="6"/>
          <p:cNvSpPr txBox="true"/>
          <p:nvPr/>
        </p:nvSpPr>
        <p:spPr>
          <a:xfrm rot="0">
            <a:off x="1028700" y="2852184"/>
            <a:ext cx="4226890" cy="671460"/>
          </a:xfrm>
          <a:prstGeom prst="rect">
            <a:avLst/>
          </a:prstGeom>
        </p:spPr>
        <p:txBody>
          <a:bodyPr anchor="t" rtlCol="false" tIns="0" lIns="0" bIns="0" rIns="0">
            <a:spAutoFit/>
          </a:bodyPr>
          <a:lstStyle/>
          <a:p>
            <a:pPr>
              <a:lnSpc>
                <a:spcPts val="5515"/>
              </a:lnSpc>
            </a:pPr>
            <a:r>
              <a:rPr lang="en-US" sz="3939">
                <a:solidFill>
                  <a:srgbClr val="000000"/>
                </a:solidFill>
                <a:latin typeface="Canva Sans Bold"/>
              </a:rPr>
              <a:t>Vitality Watcher</a:t>
            </a:r>
          </a:p>
        </p:txBody>
      </p:sp>
      <p:sp>
        <p:nvSpPr>
          <p:cNvPr name="TextBox 7" id="7"/>
          <p:cNvSpPr txBox="true"/>
          <p:nvPr/>
        </p:nvSpPr>
        <p:spPr>
          <a:xfrm rot="0">
            <a:off x="1028700" y="4037994"/>
            <a:ext cx="9093226" cy="4474715"/>
          </a:xfrm>
          <a:prstGeom prst="rect">
            <a:avLst/>
          </a:prstGeom>
        </p:spPr>
        <p:txBody>
          <a:bodyPr anchor="t" rtlCol="false" tIns="0" lIns="0" bIns="0" rIns="0">
            <a:spAutoFit/>
          </a:bodyPr>
          <a:lstStyle/>
          <a:p>
            <a:pPr algn="l">
              <a:lnSpc>
                <a:spcPts val="4430"/>
              </a:lnSpc>
              <a:spcBef>
                <a:spcPct val="0"/>
              </a:spcBef>
            </a:pPr>
            <a:r>
              <a:rPr lang="en-US" sz="2606" strike="noStrike" u="none">
                <a:solidFill>
                  <a:srgbClr val="000000"/>
                </a:solidFill>
                <a:latin typeface="Poppins"/>
              </a:rPr>
              <a:t>A discreet health monitoring system using smartwatch sensors and user-input data to gently alert individuals about their health status, mitigating negligence and proactively preventing lifestyle disorders. An integration with watch which can measure ECG or Troponin level detector helps in active and early detection of heart attack or atrial fibrillation or other life-taking situations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DAF0tqBKwCA</dc:identifier>
  <dcterms:modified xsi:type="dcterms:W3CDTF">2011-08-01T06:04:30Z</dcterms:modified>
  <cp:revision>1</cp:revision>
  <dc:title>Vitality Watcher Pitch</dc:title>
</cp:coreProperties>
</file>